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3" r:id="rId25"/>
    <p:sldId id="284" r:id="rId26"/>
    <p:sldId id="285" r:id="rId27"/>
    <p:sldId id="286" r:id="rId28"/>
    <p:sldId id="287" r:id="rId29"/>
    <p:sldId id="288" r:id="rId30"/>
    <p:sldId id="289" r:id="rId31"/>
    <p:sldId id="295" r:id="rId32"/>
    <p:sldId id="293" r:id="rId33"/>
    <p:sldId id="294" r:id="rId3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7F8188-4005-AC1A-F1A6-73B5E64A46A9}" name="Conklin, Laura" initials="CL" userId="S::lconklin@aap.org::8fd4ff67-0385-4054-aa4b-b6dabfc6b6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7237AC-E489-4DAB-819B-2C6A651EF491}" v="5" dt="2023-04-26T20:37:47.19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29" autoAdjust="0"/>
  </p:normalViewPr>
  <p:slideViewPr>
    <p:cSldViewPr snapToGrid="0">
      <p:cViewPr varScale="1">
        <p:scale>
          <a:sx n="57" d="100"/>
          <a:sy n="57" d="100"/>
        </p:scale>
        <p:origin x="21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klin, Laura" userId="8fd4ff67-0385-4054-aa4b-b6dabfc6b662" providerId="ADAL" clId="{2E7237AC-E489-4DAB-819B-2C6A651EF491}"/>
    <pc:docChg chg="undo custSel modSld">
      <pc:chgData name="Conklin, Laura" userId="8fd4ff67-0385-4054-aa4b-b6dabfc6b662" providerId="ADAL" clId="{2E7237AC-E489-4DAB-819B-2C6A651EF491}" dt="2023-04-26T20:37:08.370" v="154" actId="20577"/>
      <pc:docMkLst>
        <pc:docMk/>
      </pc:docMkLst>
      <pc:sldChg chg="modSp mod">
        <pc:chgData name="Conklin, Laura" userId="8fd4ff67-0385-4054-aa4b-b6dabfc6b662" providerId="ADAL" clId="{2E7237AC-E489-4DAB-819B-2C6A651EF491}" dt="2023-04-26T20:37:08.370" v="154" actId="20577"/>
        <pc:sldMkLst>
          <pc:docMk/>
          <pc:sldMk cId="0" sldId="258"/>
        </pc:sldMkLst>
        <pc:spChg chg="mod">
          <ac:chgData name="Conklin, Laura" userId="8fd4ff67-0385-4054-aa4b-b6dabfc6b662" providerId="ADAL" clId="{2E7237AC-E489-4DAB-819B-2C6A651EF491}" dt="2023-04-26T20:37:08.370" v="154" actId="20577"/>
          <ac:spMkLst>
            <pc:docMk/>
            <pc:sldMk cId="0" sldId="258"/>
            <ac:spMk id="613" creationId="{00000000-0000-0000-0000-000000000000}"/>
          </ac:spMkLst>
        </pc:spChg>
      </pc:sldChg>
      <pc:sldChg chg="modSp mod addCm delCm modNotesTx">
        <pc:chgData name="Conklin, Laura" userId="8fd4ff67-0385-4054-aa4b-b6dabfc6b662" providerId="ADAL" clId="{2E7237AC-E489-4DAB-819B-2C6A651EF491}" dt="2023-04-18T14:47:55.847" v="135"/>
        <pc:sldMkLst>
          <pc:docMk/>
          <pc:sldMk cId="0" sldId="260"/>
        </pc:sldMkLst>
        <pc:spChg chg="mod">
          <ac:chgData name="Conklin, Laura" userId="8fd4ff67-0385-4054-aa4b-b6dabfc6b662" providerId="ADAL" clId="{2E7237AC-E489-4DAB-819B-2C6A651EF491}" dt="2023-04-18T14:45:58.909" v="124" actId="20577"/>
          <ac:spMkLst>
            <pc:docMk/>
            <pc:sldMk cId="0" sldId="260"/>
            <ac:spMk id="624" creationId="{00000000-0000-0000-0000-000000000000}"/>
          </ac:spMkLst>
        </pc:spChg>
        <pc:extLst>
          <p:ext xmlns:p="http://schemas.openxmlformats.org/presentationml/2006/main" uri="{D6D511B9-2390-475A-947B-AFAB55BFBCF1}">
            <pc226:cmChg xmlns:pc226="http://schemas.microsoft.com/office/powerpoint/2022/06/main/command" chg="add del">
              <pc226:chgData name="Conklin, Laura" userId="8fd4ff67-0385-4054-aa4b-b6dabfc6b662" providerId="ADAL" clId="{2E7237AC-E489-4DAB-819B-2C6A651EF491}" dt="2023-04-18T14:47:55.847" v="135"/>
              <pc2:cmMkLst xmlns:pc2="http://schemas.microsoft.com/office/powerpoint/2019/9/main/command">
                <pc:docMk/>
                <pc:sldMk cId="0" sldId="260"/>
                <pc2:cmMk id="{57D4EFC8-EC50-4F45-87E3-6F807B03D624}"/>
              </pc2:cmMkLst>
            </pc226:cmChg>
          </p:ext>
        </pc:extLst>
      </pc:sldChg>
      <pc:sldChg chg="modSp mod addCm delCm modNotesTx">
        <pc:chgData name="Conklin, Laura" userId="8fd4ff67-0385-4054-aa4b-b6dabfc6b662" providerId="ADAL" clId="{2E7237AC-E489-4DAB-819B-2C6A651EF491}" dt="2023-04-25T16:34:53.614" v="148"/>
        <pc:sldMkLst>
          <pc:docMk/>
          <pc:sldMk cId="0" sldId="263"/>
        </pc:sldMkLst>
        <pc:spChg chg="mod">
          <ac:chgData name="Conklin, Laura" userId="8fd4ff67-0385-4054-aa4b-b6dabfc6b662" providerId="ADAL" clId="{2E7237AC-E489-4DAB-819B-2C6A651EF491}" dt="2023-04-18T14:46:24.525" v="132" actId="20577"/>
          <ac:spMkLst>
            <pc:docMk/>
            <pc:sldMk cId="0" sldId="263"/>
            <ac:spMk id="639" creationId="{00000000-0000-0000-0000-000000000000}"/>
          </ac:spMkLst>
        </pc:spChg>
        <pc:extLst>
          <p:ext xmlns:p="http://schemas.openxmlformats.org/presentationml/2006/main" uri="{D6D511B9-2390-475A-947B-AFAB55BFBCF1}">
            <pc226:cmChg xmlns:pc226="http://schemas.microsoft.com/office/powerpoint/2022/06/main/command" chg="add del">
              <pc226:chgData name="Conklin, Laura" userId="8fd4ff67-0385-4054-aa4b-b6dabfc6b662" providerId="ADAL" clId="{2E7237AC-E489-4DAB-819B-2C6A651EF491}" dt="2023-04-25T16:34:51.567" v="147"/>
              <pc2:cmMkLst xmlns:pc2="http://schemas.microsoft.com/office/powerpoint/2019/9/main/command">
                <pc:docMk/>
                <pc:sldMk cId="0" sldId="263"/>
                <pc2:cmMk id="{F07B9E12-665D-4276-8023-0F9CFAEA3FD2}"/>
              </pc2:cmMkLst>
            </pc226:cmChg>
            <pc226:cmChg xmlns:pc226="http://schemas.microsoft.com/office/powerpoint/2022/06/main/command" chg="add del">
              <pc226:chgData name="Conklin, Laura" userId="8fd4ff67-0385-4054-aa4b-b6dabfc6b662" providerId="ADAL" clId="{2E7237AC-E489-4DAB-819B-2C6A651EF491}" dt="2023-04-25T16:34:53.614" v="148"/>
              <pc2:cmMkLst xmlns:pc2="http://schemas.microsoft.com/office/powerpoint/2019/9/main/command">
                <pc:docMk/>
                <pc:sldMk cId="0" sldId="263"/>
                <pc2:cmMk id="{BF9EB61E-3269-4CAE-B850-C10F50C206BB}"/>
              </pc2:cmMkLst>
            </pc226:cmChg>
          </p:ext>
        </pc:extLst>
      </pc:sldChg>
      <pc:sldChg chg="addCm delCm modCm">
        <pc:chgData name="Conklin, Laura" userId="8fd4ff67-0385-4054-aa4b-b6dabfc6b662" providerId="ADAL" clId="{2E7237AC-E489-4DAB-819B-2C6A651EF491}" dt="2023-04-25T16:35:01.023" v="149"/>
        <pc:sldMkLst>
          <pc:docMk/>
          <pc:sldMk cId="0" sldId="265"/>
        </pc:sldMkLst>
        <pc:extLst>
          <p:ext xmlns:p="http://schemas.openxmlformats.org/presentationml/2006/main" uri="{D6D511B9-2390-475A-947B-AFAB55BFBCF1}">
            <pc226:cmChg xmlns:pc226="http://schemas.microsoft.com/office/powerpoint/2022/06/main/command" chg="add del">
              <pc226:chgData name="Conklin, Laura" userId="8fd4ff67-0385-4054-aa4b-b6dabfc6b662" providerId="ADAL" clId="{2E7237AC-E489-4DAB-819B-2C6A651EF491}" dt="2023-04-25T16:35:01.023" v="149"/>
              <pc2:cmMkLst xmlns:pc2="http://schemas.microsoft.com/office/powerpoint/2019/9/main/command">
                <pc:docMk/>
                <pc:sldMk cId="0" sldId="265"/>
                <pc2:cmMk id="{A0EBE5E3-F7B6-4D63-9DE0-075439DBCCB2}"/>
              </pc2:cmMkLst>
              <pc226:cmRplyChg chg="add">
                <pc226:chgData name="Conklin, Laura" userId="8fd4ff67-0385-4054-aa4b-b6dabfc6b662" providerId="ADAL" clId="{2E7237AC-E489-4DAB-819B-2C6A651EF491}" dt="2023-04-18T14:54:55.698" v="146"/>
                <pc2:cmRplyMkLst xmlns:pc2="http://schemas.microsoft.com/office/powerpoint/2019/9/main/command">
                  <pc:docMk/>
                  <pc:sldMk cId="0" sldId="265"/>
                  <pc2:cmMk id="{A0EBE5E3-F7B6-4D63-9DE0-075439DBCCB2}"/>
                  <pc2:cmRplyMk id="{91268DE3-AEF9-4B48-929E-B7481349E61A}"/>
                </pc2:cmRplyMkLst>
              </pc226:cmRplyChg>
            </pc226:cmChg>
          </p:ext>
        </pc:extLst>
      </pc:sldChg>
      <pc:sldChg chg="addCm delCm">
        <pc:chgData name="Conklin, Laura" userId="8fd4ff67-0385-4054-aa4b-b6dabfc6b662" providerId="ADAL" clId="{2E7237AC-E489-4DAB-819B-2C6A651EF491}" dt="2023-04-25T16:35:07.872" v="150"/>
        <pc:sldMkLst>
          <pc:docMk/>
          <pc:sldMk cId="0" sldId="268"/>
        </pc:sldMkLst>
        <pc:extLst>
          <p:ext xmlns:p="http://schemas.openxmlformats.org/presentationml/2006/main" uri="{D6D511B9-2390-475A-947B-AFAB55BFBCF1}">
            <pc226:cmChg xmlns:pc226="http://schemas.microsoft.com/office/powerpoint/2022/06/main/command" chg="add del">
              <pc226:chgData name="Conklin, Laura" userId="8fd4ff67-0385-4054-aa4b-b6dabfc6b662" providerId="ADAL" clId="{2E7237AC-E489-4DAB-819B-2C6A651EF491}" dt="2023-04-25T16:35:07.872" v="150"/>
              <pc2:cmMkLst xmlns:pc2="http://schemas.microsoft.com/office/powerpoint/2019/9/main/command">
                <pc:docMk/>
                <pc:sldMk cId="0" sldId="268"/>
                <pc2:cmMk id="{9D1E56D9-ACE3-4E73-B9A8-BDDC9302E8FC}"/>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5" name="Shape 595"/>
          <p:cNvSpPr>
            <a:spLocks noGrp="1" noRot="1" noChangeAspect="1"/>
          </p:cNvSpPr>
          <p:nvPr>
            <p:ph type="sldImg"/>
          </p:nvPr>
        </p:nvSpPr>
        <p:spPr>
          <a:xfrm>
            <a:off x="1143000" y="685800"/>
            <a:ext cx="4572000" cy="3429000"/>
          </a:xfrm>
          <a:prstGeom prst="rect">
            <a:avLst/>
          </a:prstGeom>
        </p:spPr>
        <p:txBody>
          <a:bodyPr/>
          <a:lstStyle/>
          <a:p>
            <a:endParaRPr/>
          </a:p>
        </p:txBody>
      </p:sp>
      <p:sp>
        <p:nvSpPr>
          <p:cNvPr id="596" name="Shape 59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Shape 601"/>
          <p:cNvSpPr>
            <a:spLocks noGrp="1" noRot="1" noChangeAspect="1"/>
          </p:cNvSpPr>
          <p:nvPr>
            <p:ph type="sldImg"/>
          </p:nvPr>
        </p:nvSpPr>
        <p:spPr>
          <a:prstGeom prst="rect">
            <a:avLst/>
          </a:prstGeom>
        </p:spPr>
        <p:txBody>
          <a:bodyPr/>
          <a:lstStyle/>
          <a:p>
            <a:endParaRPr/>
          </a:p>
        </p:txBody>
      </p:sp>
      <p:sp>
        <p:nvSpPr>
          <p:cNvPr id="602" name="Shape 602"/>
          <p:cNvSpPr>
            <a:spLocks noGrp="1"/>
          </p:cNvSpPr>
          <p:nvPr>
            <p:ph type="body" sz="quarter" idx="1"/>
          </p:nvPr>
        </p:nvSpPr>
        <p:spPr>
          <a:prstGeom prst="rect">
            <a:avLst/>
          </a:prstGeom>
        </p:spPr>
        <p:txBody>
          <a:bodyPr/>
          <a:lstStyle/>
          <a:p>
            <a:pPr>
              <a:defRPr sz="1400" b="1" u="sng">
                <a:latin typeface="Arial"/>
                <a:ea typeface="Arial"/>
                <a:cs typeface="Arial"/>
                <a:sym typeface="Arial"/>
              </a:defRPr>
            </a:pPr>
            <a:r>
              <a:rPr dirty="0"/>
              <a:t>Facilitator Guide:</a:t>
            </a:r>
          </a:p>
          <a:p>
            <a:pPr>
              <a:defRPr sz="1400">
                <a:latin typeface="Arial"/>
                <a:ea typeface="Arial"/>
                <a:cs typeface="Arial"/>
                <a:sym typeface="Arial"/>
              </a:defRPr>
            </a:pPr>
            <a:r>
              <a:rPr dirty="0"/>
              <a:t>Welcome to this Bright Futures mini training learning activity on </a:t>
            </a:r>
            <a:r>
              <a:rPr i="1" dirty="0"/>
              <a:t>Promoting Food Security.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Shape 666"/>
          <p:cNvSpPr>
            <a:spLocks noGrp="1" noRot="1" noChangeAspect="1"/>
          </p:cNvSpPr>
          <p:nvPr>
            <p:ph type="sldImg"/>
          </p:nvPr>
        </p:nvSpPr>
        <p:spPr>
          <a:prstGeom prst="rect">
            <a:avLst/>
          </a:prstGeom>
        </p:spPr>
        <p:txBody>
          <a:bodyPr/>
          <a:lstStyle/>
          <a:p>
            <a:endParaRPr/>
          </a:p>
        </p:txBody>
      </p:sp>
      <p:sp>
        <p:nvSpPr>
          <p:cNvPr id="667" name="Shape 667"/>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a:defRPr sz="1400">
                <a:latin typeface="Arial"/>
                <a:ea typeface="Arial"/>
                <a:cs typeface="Arial"/>
                <a:sym typeface="Arial"/>
              </a:defRPr>
            </a:pPr>
            <a:r>
              <a:rPr dirty="0"/>
              <a:t>Consider giving the mother the Bright Futures </a:t>
            </a:r>
            <a:r>
              <a:rPr dirty="0" err="1"/>
              <a:t>Previsit</a:t>
            </a:r>
            <a:r>
              <a:rPr dirty="0"/>
              <a:t> Questionnaire (PVQ) before the visit begins. </a:t>
            </a:r>
          </a:p>
          <a:p>
            <a:pPr>
              <a:defRPr sz="1400">
                <a:latin typeface="Arial"/>
                <a:ea typeface="Arial"/>
                <a:cs typeface="Arial"/>
                <a:sym typeface="Arial"/>
              </a:defRPr>
            </a:pPr>
            <a:endParaRPr dirty="0"/>
          </a:p>
          <a:p>
            <a:pPr>
              <a:defRPr sz="1400">
                <a:latin typeface="Arial"/>
                <a:ea typeface="Arial"/>
                <a:cs typeface="Arial"/>
                <a:sym typeface="Arial"/>
              </a:defRPr>
            </a:pPr>
            <a:r>
              <a:rPr dirty="0"/>
              <a:t>The PVQ helps set the agenda - what the parent wants to talk about-, look for what’s going right with the child and family relationship, and obtain developmental surveillance information. While you are reviewing the PVQ, you note that the parent wrote the “He wants to feed all the time. I’m concerned that he is not growing. He is always fussy and tired all the time.”</a:t>
            </a:r>
            <a:br>
              <a:rPr dirty="0"/>
            </a:br>
            <a:endParaRPr dirty="0"/>
          </a:p>
          <a:p>
            <a:pPr>
              <a:defRPr sz="1400">
                <a:latin typeface="Arial"/>
                <a:ea typeface="Arial"/>
                <a:cs typeface="Arial"/>
                <a:sym typeface="Arial"/>
              </a:defRPr>
            </a:pPr>
            <a:r>
              <a:rPr dirty="0"/>
              <a:t>During the visit, you should acknowledge and reinforce positive parent-infant interactions and discuss concerns.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Shape 674"/>
          <p:cNvSpPr>
            <a:spLocks noGrp="1" noRot="1" noChangeAspect="1"/>
          </p:cNvSpPr>
          <p:nvPr>
            <p:ph type="sldImg"/>
          </p:nvPr>
        </p:nvSpPr>
        <p:spPr>
          <a:prstGeom prst="rect">
            <a:avLst/>
          </a:prstGeom>
        </p:spPr>
        <p:txBody>
          <a:bodyPr/>
          <a:lstStyle/>
          <a:p>
            <a:endParaRPr/>
          </a:p>
        </p:txBody>
      </p:sp>
      <p:sp>
        <p:nvSpPr>
          <p:cNvPr id="675" name="Shape 675"/>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a:defRPr sz="1400">
                <a:latin typeface="Arial"/>
                <a:ea typeface="Arial"/>
                <a:cs typeface="Arial"/>
                <a:sym typeface="Arial"/>
              </a:defRPr>
            </a:pPr>
            <a:r>
              <a:rPr dirty="0"/>
              <a:t>Patient screen positive for insecurity because the response is “often true” or “sometimes true” for both statements.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Shape 682"/>
          <p:cNvSpPr>
            <a:spLocks noGrp="1" noRot="1" noChangeAspect="1"/>
          </p:cNvSpPr>
          <p:nvPr>
            <p:ph type="sldImg"/>
          </p:nvPr>
        </p:nvSpPr>
        <p:spPr>
          <a:prstGeom prst="rect">
            <a:avLst/>
          </a:prstGeom>
        </p:spPr>
        <p:txBody>
          <a:bodyPr/>
          <a:lstStyle/>
          <a:p>
            <a:endParaRPr/>
          </a:p>
        </p:txBody>
      </p:sp>
      <p:sp>
        <p:nvSpPr>
          <p:cNvPr id="683" name="Shape 683"/>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a:defRPr sz="1400">
                <a:latin typeface="Arial"/>
                <a:ea typeface="Arial"/>
                <a:cs typeface="Arial"/>
                <a:sym typeface="Arial"/>
              </a:defRPr>
            </a:pPr>
            <a:r>
              <a:rPr dirty="0"/>
              <a:t>Having gone through the infant’s history, physical exam, Bright Futures </a:t>
            </a:r>
            <a:r>
              <a:rPr dirty="0" err="1"/>
              <a:t>Previsit</a:t>
            </a:r>
            <a:r>
              <a:rPr dirty="0"/>
              <a:t> Questionnaire, Hunger Vital Sign and SWYC responses, what red flags should be considered and why?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Shape 690"/>
          <p:cNvSpPr>
            <a:spLocks noGrp="1" noRot="1" noChangeAspect="1"/>
          </p:cNvSpPr>
          <p:nvPr>
            <p:ph type="sldImg"/>
          </p:nvPr>
        </p:nvSpPr>
        <p:spPr>
          <a:prstGeom prst="rect">
            <a:avLst/>
          </a:prstGeom>
        </p:spPr>
        <p:txBody>
          <a:bodyPr/>
          <a:lstStyle/>
          <a:p>
            <a:endParaRPr/>
          </a:p>
        </p:txBody>
      </p:sp>
      <p:sp>
        <p:nvSpPr>
          <p:cNvPr id="691" name="Shape 691"/>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defTabSz="931774">
              <a:defRPr sz="1400">
                <a:latin typeface="Arial"/>
                <a:ea typeface="Arial"/>
                <a:cs typeface="Arial"/>
                <a:sym typeface="Arial"/>
              </a:defRPr>
            </a:pPr>
            <a:r>
              <a:rPr dirty="0"/>
              <a:t>Red flags should include:  the infant “always wants to eat, ” growth history, only breast feeding for nutrition, and positive screen on Hunger Vital Sign.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Shape 696"/>
          <p:cNvSpPr>
            <a:spLocks noGrp="1" noRot="1" noChangeAspect="1"/>
          </p:cNvSpPr>
          <p:nvPr>
            <p:ph type="sldImg"/>
          </p:nvPr>
        </p:nvSpPr>
        <p:spPr>
          <a:prstGeom prst="rect">
            <a:avLst/>
          </a:prstGeom>
        </p:spPr>
        <p:txBody>
          <a:bodyPr/>
          <a:lstStyle/>
          <a:p>
            <a:endParaRPr/>
          </a:p>
        </p:txBody>
      </p:sp>
      <p:sp>
        <p:nvSpPr>
          <p:cNvPr id="697" name="Shape 697"/>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a:defRPr sz="1400">
                <a:latin typeface="Arial"/>
                <a:ea typeface="Arial"/>
                <a:cs typeface="Arial"/>
                <a:sym typeface="Arial"/>
              </a:defRPr>
            </a:pPr>
            <a:r>
              <a:rPr dirty="0"/>
              <a:t>Bright Futures Priorities for the 9-month visit include discussions on </a:t>
            </a:r>
            <a:r>
              <a:rPr b="1" dirty="0"/>
              <a:t>nutrition and feeding.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Shape 702"/>
          <p:cNvSpPr>
            <a:spLocks noGrp="1" noRot="1" noChangeAspect="1"/>
          </p:cNvSpPr>
          <p:nvPr>
            <p:ph type="sldImg"/>
          </p:nvPr>
        </p:nvSpPr>
        <p:spPr>
          <a:prstGeom prst="rect">
            <a:avLst/>
          </a:prstGeom>
        </p:spPr>
        <p:txBody>
          <a:bodyPr/>
          <a:lstStyle/>
          <a:p>
            <a:endParaRPr/>
          </a:p>
        </p:txBody>
      </p:sp>
      <p:sp>
        <p:nvSpPr>
          <p:cNvPr id="703" name="Shape 703"/>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a:defRPr sz="1400">
                <a:latin typeface="Arial"/>
                <a:ea typeface="Arial"/>
                <a:cs typeface="Arial"/>
                <a:sym typeface="Arial"/>
              </a:defRPr>
            </a:pPr>
            <a:r>
              <a:rPr dirty="0"/>
              <a:t>Rate of food security in 2019 were statistically significantly higher than the national average of 10.5% for the following households:</a:t>
            </a:r>
          </a:p>
          <a:p>
            <a:pPr marL="140367" indent="-140367">
              <a:buSzPct val="100000"/>
              <a:buChar char="•"/>
              <a:defRPr sz="1400">
                <a:latin typeface="Arial"/>
                <a:ea typeface="Arial"/>
                <a:cs typeface="Arial"/>
                <a:sym typeface="Arial"/>
              </a:defRPr>
            </a:pPr>
            <a:r>
              <a:rPr dirty="0"/>
              <a:t>all households with children</a:t>
            </a:r>
          </a:p>
          <a:p>
            <a:pPr marL="140367" indent="-140367">
              <a:buSzPct val="100000"/>
              <a:buChar char="•"/>
              <a:defRPr sz="1400">
                <a:latin typeface="Arial"/>
                <a:ea typeface="Arial"/>
                <a:cs typeface="Arial"/>
                <a:sym typeface="Arial"/>
              </a:defRPr>
            </a:pPr>
            <a:r>
              <a:rPr dirty="0"/>
              <a:t>household that include a child &lt;6 </a:t>
            </a:r>
            <a:r>
              <a:rPr dirty="0" err="1"/>
              <a:t>yrs</a:t>
            </a:r>
            <a:r>
              <a:rPr dirty="0"/>
              <a:t> old</a:t>
            </a:r>
          </a:p>
          <a:p>
            <a:pPr marL="140367" indent="-140367">
              <a:buSzPct val="100000"/>
              <a:buChar char="•"/>
              <a:defRPr sz="1400">
                <a:latin typeface="Arial"/>
                <a:ea typeface="Arial"/>
                <a:cs typeface="Arial"/>
                <a:sym typeface="Arial"/>
              </a:defRPr>
            </a:pPr>
            <a:r>
              <a:rPr dirty="0"/>
              <a:t>households headed by single parent or caregiver</a:t>
            </a:r>
          </a:p>
          <a:p>
            <a:pPr marL="140367" indent="-140367">
              <a:buSzPct val="100000"/>
              <a:buChar char="•"/>
              <a:defRPr sz="1400">
                <a:latin typeface="Arial"/>
                <a:ea typeface="Arial"/>
                <a:cs typeface="Arial"/>
                <a:sym typeface="Arial"/>
              </a:defRPr>
            </a:pPr>
            <a:r>
              <a:rPr dirty="0"/>
              <a:t>Black and Hispanic/Latino households</a:t>
            </a:r>
          </a:p>
          <a:p>
            <a:pPr marL="140367" indent="-140367">
              <a:buSzPct val="100000"/>
              <a:buChar char="•"/>
              <a:defRPr sz="1400">
                <a:latin typeface="Arial"/>
                <a:ea typeface="Arial"/>
                <a:cs typeface="Arial"/>
                <a:sym typeface="Arial"/>
              </a:defRPr>
            </a:pPr>
            <a:r>
              <a:rPr dirty="0"/>
              <a:t>households with incomes below 185% of the federal poverty line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a:p>
        </p:txBody>
      </p:sp>
      <p:sp>
        <p:nvSpPr>
          <p:cNvPr id="709" name="Shape 709"/>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a:defRPr sz="1400">
                <a:latin typeface="Arial"/>
                <a:ea typeface="Arial"/>
                <a:cs typeface="Arial"/>
                <a:sym typeface="Arial"/>
              </a:defRPr>
            </a:pPr>
            <a:r>
              <a:rPr dirty="0"/>
              <a:t>Food insecurity is especially detrimental to the health and development of children.</a:t>
            </a:r>
            <a:r>
              <a:rPr lang="en-US" baseline="0" dirty="0"/>
              <a:t>:</a:t>
            </a:r>
          </a:p>
          <a:p>
            <a:pPr marL="285750" indent="-285750">
              <a:buFont typeface="Arial" panose="020B0604020202020204" pitchFamily="34" charset="0"/>
              <a:buChar char="•"/>
              <a:defRPr sz="1400">
                <a:latin typeface="Arial"/>
                <a:ea typeface="Arial"/>
                <a:cs typeface="Arial"/>
                <a:sym typeface="Arial"/>
              </a:defRPr>
            </a:pPr>
            <a:r>
              <a:rPr dirty="0"/>
              <a:t>Studies have shown that newborns with food insecurity are more likely to experience birth defects, birth complications, or low birth weight.</a:t>
            </a:r>
            <a:r>
              <a:rPr lang="en-US" baseline="0" dirty="0"/>
              <a:t> </a:t>
            </a:r>
          </a:p>
          <a:p>
            <a:pPr marL="285750" indent="-285750">
              <a:buFont typeface="Arial" panose="020B0604020202020204" pitchFamily="34" charset="0"/>
              <a:buChar char="•"/>
              <a:defRPr sz="1400">
                <a:latin typeface="Arial"/>
                <a:ea typeface="Arial"/>
                <a:cs typeface="Arial"/>
                <a:sym typeface="Arial"/>
              </a:defRPr>
            </a:pPr>
            <a:r>
              <a:rPr dirty="0"/>
              <a:t>Children between four and 36 months who live in low-income households with food insecurity may have higher rates of developmental delays when compared with children of the same age living without insecurity.</a:t>
            </a:r>
            <a:endParaRPr lang="en-US" baseline="0" dirty="0"/>
          </a:p>
          <a:p>
            <a:pPr marL="285750" indent="-285750">
              <a:buFont typeface="Arial" panose="020B0604020202020204" pitchFamily="34" charset="0"/>
              <a:buChar char="•"/>
              <a:defRPr sz="1400">
                <a:latin typeface="Arial"/>
                <a:ea typeface="Arial"/>
                <a:cs typeface="Arial"/>
                <a:sym typeface="Arial"/>
              </a:defRPr>
            </a:pPr>
            <a:r>
              <a:rPr dirty="0"/>
              <a:t>Among children of all ages, food insecurity is linked with lower cognitive indicators, dysregulated behaviors, and emotional distress.</a:t>
            </a:r>
          </a:p>
          <a:p>
            <a:pPr marL="285750" indent="-285750">
              <a:buFont typeface="Arial" panose="020B0604020202020204" pitchFamily="34" charset="0"/>
              <a:buChar char="•"/>
              <a:defRPr sz="1400">
                <a:latin typeface="Arial"/>
                <a:ea typeface="Arial"/>
                <a:cs typeface="Arial"/>
                <a:sym typeface="Arial"/>
              </a:defRPr>
            </a:pPr>
            <a:r>
              <a:rPr dirty="0"/>
              <a:t>Children with food insecurity are more likely to be have overall worse general health, increased ED utilization, and higher rate of forgone medical care.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Shape 716"/>
          <p:cNvSpPr>
            <a:spLocks noGrp="1" noRot="1" noChangeAspect="1"/>
          </p:cNvSpPr>
          <p:nvPr>
            <p:ph type="sldImg"/>
          </p:nvPr>
        </p:nvSpPr>
        <p:spPr>
          <a:prstGeom prst="rect">
            <a:avLst/>
          </a:prstGeom>
        </p:spPr>
        <p:txBody>
          <a:bodyPr/>
          <a:lstStyle/>
          <a:p>
            <a:endParaRPr/>
          </a:p>
        </p:txBody>
      </p:sp>
      <p:sp>
        <p:nvSpPr>
          <p:cNvPr id="717" name="Shape 717"/>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defTabSz="931774">
              <a:defRPr sz="1400">
                <a:latin typeface="Arial"/>
                <a:ea typeface="Arial"/>
                <a:cs typeface="Arial"/>
                <a:sym typeface="Arial"/>
              </a:defRPr>
            </a:pPr>
            <a:r>
              <a:rPr dirty="0"/>
              <a:t>Children who are experiencing food insecurity may present signs of nutritional deficiencies that can manifest in the following ways:</a:t>
            </a:r>
          </a:p>
          <a:p>
            <a:pPr marL="232943" indent="-232943">
              <a:buSzPct val="100000"/>
              <a:buChar char="•"/>
              <a:defRPr sz="1400">
                <a:latin typeface="Arial"/>
                <a:ea typeface="Arial"/>
                <a:cs typeface="Arial"/>
                <a:sym typeface="Arial"/>
              </a:defRPr>
            </a:pPr>
            <a:r>
              <a:rPr dirty="0"/>
              <a:t>developmental delay</a:t>
            </a:r>
          </a:p>
          <a:p>
            <a:pPr marL="232943" indent="-232943">
              <a:buSzPct val="100000"/>
              <a:buChar char="•"/>
              <a:defRPr sz="1400">
                <a:latin typeface="Arial"/>
                <a:ea typeface="Arial"/>
                <a:cs typeface="Arial"/>
                <a:sym typeface="Arial"/>
              </a:defRPr>
            </a:pPr>
            <a:r>
              <a:rPr dirty="0"/>
              <a:t>behavioral problems</a:t>
            </a:r>
          </a:p>
          <a:p>
            <a:pPr marL="232943" indent="-232943">
              <a:buSzPct val="100000"/>
              <a:buChar char="•"/>
              <a:defRPr sz="1400">
                <a:latin typeface="Arial"/>
                <a:ea typeface="Arial"/>
                <a:cs typeface="Arial"/>
                <a:sym typeface="Arial"/>
              </a:defRPr>
            </a:pPr>
            <a:r>
              <a:rPr dirty="0"/>
              <a:t>depression, anxiety or stress</a:t>
            </a:r>
          </a:p>
          <a:p>
            <a:pPr marL="232943" indent="-232943">
              <a:buSzPct val="100000"/>
              <a:buChar char="•"/>
              <a:defRPr sz="1400">
                <a:latin typeface="Arial"/>
                <a:ea typeface="Arial"/>
                <a:cs typeface="Arial"/>
                <a:sym typeface="Arial"/>
              </a:defRPr>
            </a:pPr>
            <a:r>
              <a:rPr dirty="0"/>
              <a:t>iron deficiency anemia or other nutritional deficiencies</a:t>
            </a:r>
          </a:p>
          <a:p>
            <a:pPr marL="232943" indent="-232943">
              <a:buSzPct val="100000"/>
              <a:buChar char="•"/>
              <a:defRPr sz="1400">
                <a:latin typeface="Arial"/>
                <a:ea typeface="Arial"/>
                <a:cs typeface="Arial"/>
                <a:sym typeface="Arial"/>
              </a:defRPr>
            </a:pPr>
            <a:r>
              <a:rPr b="1" dirty="0"/>
              <a:t>underweight</a:t>
            </a:r>
            <a:r>
              <a:rPr dirty="0"/>
              <a:t> or overweight</a:t>
            </a:r>
          </a:p>
          <a:p>
            <a:pPr marL="232943" indent="-232943">
              <a:buSzPct val="100000"/>
              <a:buChar char="•"/>
              <a:defRPr sz="1400">
                <a:latin typeface="Arial"/>
                <a:ea typeface="Arial"/>
                <a:cs typeface="Arial"/>
                <a:sym typeface="Arial"/>
              </a:defRPr>
            </a:pPr>
            <a:r>
              <a:rPr dirty="0"/>
              <a:t>slow growth</a:t>
            </a:r>
          </a:p>
          <a:p>
            <a:pPr marL="232943" indent="-232943">
              <a:buSzPct val="100000"/>
              <a:buChar char="•"/>
              <a:defRPr sz="1400">
                <a:latin typeface="Arial"/>
                <a:ea typeface="Arial"/>
                <a:cs typeface="Arial"/>
                <a:sym typeface="Arial"/>
              </a:defRPr>
            </a:pPr>
            <a:r>
              <a:rPr b="1" dirty="0"/>
              <a:t>inappropriate feeding practices</a:t>
            </a:r>
          </a:p>
          <a:p>
            <a:pPr marL="232943" indent="-232943">
              <a:buSzPct val="100000"/>
              <a:buChar char="•"/>
              <a:defRPr sz="1400">
                <a:latin typeface="Arial"/>
                <a:ea typeface="Arial"/>
                <a:cs typeface="Arial"/>
                <a:sym typeface="Arial"/>
              </a:defRPr>
            </a:pPr>
            <a:r>
              <a:rPr dirty="0"/>
              <a:t>dental caries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Shape 724"/>
          <p:cNvSpPr>
            <a:spLocks noGrp="1" noRot="1" noChangeAspect="1"/>
          </p:cNvSpPr>
          <p:nvPr>
            <p:ph type="sldImg"/>
          </p:nvPr>
        </p:nvSpPr>
        <p:spPr>
          <a:prstGeom prst="rect">
            <a:avLst/>
          </a:prstGeom>
        </p:spPr>
        <p:txBody>
          <a:bodyPr/>
          <a:lstStyle/>
          <a:p>
            <a:endParaRPr/>
          </a:p>
        </p:txBody>
      </p:sp>
      <p:sp>
        <p:nvSpPr>
          <p:cNvPr id="725" name="Shape 725"/>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defTabSz="931774">
              <a:defRPr sz="1400">
                <a:latin typeface="Arial"/>
                <a:ea typeface="Arial"/>
                <a:cs typeface="Arial"/>
                <a:sym typeface="Arial"/>
              </a:defRPr>
            </a:pPr>
            <a:r>
              <a:rPr dirty="0"/>
              <a:t>Based on the parent’s concern and your assessment, what aspects of anticipatory guidance for this family would you highlight?</a:t>
            </a:r>
          </a:p>
          <a:p>
            <a:pPr defTabSz="931774">
              <a:defRPr sz="1400">
                <a:latin typeface="Arial"/>
                <a:ea typeface="Arial"/>
                <a:cs typeface="Arial"/>
                <a:sym typeface="Arial"/>
              </a:defRPr>
            </a:pPr>
            <a:br>
              <a:rPr dirty="0"/>
            </a:br>
            <a:r>
              <a:rPr dirty="0"/>
              <a:t>What assistance can be offered to the family?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Shape 734"/>
          <p:cNvSpPr>
            <a:spLocks noGrp="1" noRot="1" noChangeAspect="1"/>
          </p:cNvSpPr>
          <p:nvPr>
            <p:ph type="sldImg"/>
          </p:nvPr>
        </p:nvSpPr>
        <p:spPr>
          <a:prstGeom prst="rect">
            <a:avLst/>
          </a:prstGeom>
        </p:spPr>
        <p:txBody>
          <a:bodyPr/>
          <a:lstStyle/>
          <a:p>
            <a:endParaRPr/>
          </a:p>
        </p:txBody>
      </p:sp>
      <p:sp>
        <p:nvSpPr>
          <p:cNvPr id="735" name="Shape 735"/>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defTabSz="931774">
              <a:defRPr sz="1400">
                <a:latin typeface="Arial"/>
                <a:ea typeface="Arial"/>
                <a:cs typeface="Arial"/>
                <a:sym typeface="Arial"/>
              </a:defRPr>
            </a:pPr>
            <a:r>
              <a:rPr dirty="0"/>
              <a:t>Discuss weaning of breast milk</a:t>
            </a:r>
          </a:p>
          <a:p>
            <a:pPr defTabSz="931774">
              <a:defRPr sz="1400">
                <a:latin typeface="Arial"/>
                <a:ea typeface="Arial"/>
                <a:cs typeface="Arial"/>
                <a:sym typeface="Arial"/>
              </a:defRPr>
            </a:pPr>
            <a:endParaRPr lang="en-US" dirty="0"/>
          </a:p>
          <a:p>
            <a:pPr defTabSz="931774">
              <a:defRPr sz="1400">
                <a:latin typeface="Arial"/>
                <a:ea typeface="Arial"/>
                <a:cs typeface="Arial"/>
                <a:sym typeface="Arial"/>
              </a:defRPr>
            </a:pPr>
            <a:r>
              <a:rPr dirty="0"/>
              <a:t>Discuss transition to solids</a:t>
            </a:r>
          </a:p>
          <a:p>
            <a:pPr defTabSz="931774">
              <a:defRPr sz="1400">
                <a:latin typeface="Arial"/>
                <a:ea typeface="Arial"/>
                <a:cs typeface="Arial"/>
                <a:sym typeface="Arial"/>
              </a:defRPr>
            </a:pPr>
            <a:endParaRPr lang="en-US" dirty="0"/>
          </a:p>
          <a:p>
            <a:pPr defTabSz="931774">
              <a:defRPr sz="1400">
                <a:latin typeface="Arial"/>
                <a:ea typeface="Arial"/>
                <a:cs typeface="Arial"/>
                <a:sym typeface="Arial"/>
              </a:defRPr>
            </a:pPr>
            <a:r>
              <a:rPr dirty="0"/>
              <a:t>Discuss food insecurity and using emergency food assistance and federal nutrition program assistance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Shape 610"/>
          <p:cNvSpPr>
            <a:spLocks noGrp="1" noRot="1" noChangeAspect="1"/>
          </p:cNvSpPr>
          <p:nvPr>
            <p:ph type="sldImg"/>
          </p:nvPr>
        </p:nvSpPr>
        <p:spPr>
          <a:prstGeom prst="rect">
            <a:avLst/>
          </a:prstGeom>
        </p:spPr>
        <p:txBody>
          <a:bodyPr/>
          <a:lstStyle/>
          <a:p>
            <a:endParaRPr/>
          </a:p>
        </p:txBody>
      </p:sp>
      <p:sp>
        <p:nvSpPr>
          <p:cNvPr id="611" name="Shape 611"/>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t>Facilitator Guide:</a:t>
            </a:r>
          </a:p>
          <a:p>
            <a:pPr>
              <a:defRPr sz="1400">
                <a:latin typeface="Arial"/>
                <a:ea typeface="Arial"/>
                <a:cs typeface="Arial"/>
                <a:sym typeface="Arial"/>
              </a:defRPr>
            </a:pPr>
            <a:r>
              <a:t>The authors have no disclosures.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Shape 740"/>
          <p:cNvSpPr>
            <a:spLocks noGrp="1" noRot="1" noChangeAspect="1"/>
          </p:cNvSpPr>
          <p:nvPr>
            <p:ph type="sldImg"/>
          </p:nvPr>
        </p:nvSpPr>
        <p:spPr>
          <a:prstGeom prst="rect">
            <a:avLst/>
          </a:prstGeom>
        </p:spPr>
        <p:txBody>
          <a:bodyPr/>
          <a:lstStyle/>
          <a:p>
            <a:endParaRPr/>
          </a:p>
        </p:txBody>
      </p:sp>
      <p:sp>
        <p:nvSpPr>
          <p:cNvPr id="741" name="Shape 741"/>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lang="en-US" dirty="0"/>
              <a:t>Facilitator Guide:</a:t>
            </a:r>
          </a:p>
          <a:p>
            <a:pPr defTabSz="931774">
              <a:defRPr sz="1400">
                <a:latin typeface="Arial"/>
                <a:ea typeface="Arial"/>
                <a:cs typeface="Arial"/>
                <a:sym typeface="Arial"/>
              </a:defRPr>
            </a:pPr>
            <a:r>
              <a:rPr dirty="0"/>
              <a:t>Using sample questions listed in the</a:t>
            </a:r>
            <a:r>
              <a:rPr i="1" dirty="0"/>
              <a:t> Bright Futures Guidelines </a:t>
            </a:r>
            <a:r>
              <a:rPr dirty="0"/>
              <a:t>to invite discussion, gather information, address the needs, and build partnership. </a:t>
            </a:r>
          </a:p>
          <a:p>
            <a:pPr defTabSz="931774">
              <a:defRPr sz="1400">
                <a:latin typeface="Arial"/>
                <a:ea typeface="Arial"/>
                <a:cs typeface="Arial"/>
                <a:sym typeface="Arial"/>
              </a:defRPr>
            </a:pPr>
            <a:endParaRPr dirty="0"/>
          </a:p>
          <a:p>
            <a:pPr defTabSz="931774">
              <a:defRPr sz="1400">
                <a:latin typeface="Arial"/>
                <a:ea typeface="Arial"/>
                <a:cs typeface="Arial"/>
                <a:sym typeface="Arial"/>
              </a:defRPr>
            </a:pPr>
            <a:r>
              <a:rPr dirty="0"/>
              <a:t>Anticipatory guidance geared to this case study should include:</a:t>
            </a:r>
          </a:p>
          <a:p>
            <a:pPr marL="285750" indent="-285750" defTabSz="931774">
              <a:buFont typeface="Arial" panose="020B0604020202020204" pitchFamily="34" charset="0"/>
              <a:buChar char="•"/>
              <a:defRPr sz="1400">
                <a:latin typeface="Arial"/>
                <a:ea typeface="Arial"/>
                <a:cs typeface="Arial"/>
                <a:sym typeface="Arial"/>
              </a:defRPr>
            </a:pPr>
            <a:r>
              <a:rPr dirty="0"/>
              <a:t>Weaning ages vary considerably from child to child. He may be ready to wean and will show this by decreasing his interest in breastfeeding as he increase his interest in food he sees you eating</a:t>
            </a:r>
          </a:p>
          <a:p>
            <a:pPr marL="285750" indent="-285750" defTabSz="931774">
              <a:buFont typeface="Arial" panose="020B0604020202020204" pitchFamily="34" charset="0"/>
              <a:buChar char="•"/>
              <a:defRPr sz="1400">
                <a:latin typeface="Arial"/>
                <a:ea typeface="Arial"/>
                <a:cs typeface="Arial"/>
                <a:sym typeface="Arial"/>
              </a:defRPr>
            </a:pPr>
            <a:r>
              <a:rPr dirty="0"/>
              <a:t>Best source of nutrition at this age is still breastmilk with solid food. </a:t>
            </a:r>
          </a:p>
          <a:p>
            <a:pPr marL="285750" indent="-285750" defTabSz="931774">
              <a:buFont typeface="Arial" panose="020B0604020202020204" pitchFamily="34" charset="0"/>
              <a:buChar char="•"/>
              <a:defRPr sz="1400">
                <a:latin typeface="Arial"/>
                <a:ea typeface="Arial"/>
                <a:cs typeface="Arial"/>
                <a:sym typeface="Arial"/>
              </a:defRPr>
            </a:pPr>
            <a:r>
              <a:rPr dirty="0"/>
              <a:t>As you begin to wean him, consider starting with the least interesting bottle time. Gradually substitute the cup for other bottles.</a:t>
            </a:r>
          </a:p>
          <a:p>
            <a:pPr marL="285750" indent="-285750" defTabSz="931774">
              <a:buFont typeface="Arial" panose="020B0604020202020204" pitchFamily="34" charset="0"/>
              <a:buChar char="•"/>
              <a:defRPr sz="1400">
                <a:latin typeface="Arial"/>
                <a:ea typeface="Arial"/>
                <a:cs typeface="Arial"/>
                <a:sym typeface="Arial"/>
              </a:defRPr>
            </a:pPr>
            <a:r>
              <a:rPr dirty="0"/>
              <a:t>If he is used to being held during feeding, hold him while feeding with a cup.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746"/>
          <p:cNvSpPr>
            <a:spLocks noGrp="1" noRot="1" noChangeAspect="1"/>
          </p:cNvSpPr>
          <p:nvPr>
            <p:ph type="sldImg"/>
          </p:nvPr>
        </p:nvSpPr>
        <p:spPr>
          <a:prstGeom prst="rect">
            <a:avLst/>
          </a:prstGeom>
        </p:spPr>
        <p:txBody>
          <a:bodyPr/>
          <a:lstStyle/>
          <a:p>
            <a:endParaRPr/>
          </a:p>
        </p:txBody>
      </p:sp>
      <p:sp>
        <p:nvSpPr>
          <p:cNvPr id="747" name="Shape 747"/>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lang="en-US" dirty="0"/>
              <a:t>Facilitator Guide:</a:t>
            </a:r>
          </a:p>
          <a:p>
            <a:pPr marL="0" marR="0" lvl="0" indent="0" defTabSz="931774" eaLnBrk="1" fontAlgn="auto" latinLnBrk="0" hangingPunct="1">
              <a:lnSpc>
                <a:spcPct val="100000"/>
              </a:lnSpc>
              <a:spcBef>
                <a:spcPts val="0"/>
              </a:spcBef>
              <a:spcAft>
                <a:spcPts val="0"/>
              </a:spcAft>
              <a:buClrTx/>
              <a:buSzTx/>
              <a:buFontTx/>
              <a:buNone/>
              <a:tabLst/>
              <a:defRPr sz="1400">
                <a:latin typeface="Arial"/>
                <a:ea typeface="Arial"/>
                <a:cs typeface="Arial"/>
                <a:sym typeface="Arial"/>
              </a:defRPr>
            </a:pPr>
            <a:r>
              <a:rPr lang="en-US" dirty="0"/>
              <a:t>Anticipatory guidance on</a:t>
            </a:r>
            <a:r>
              <a:rPr lang="en-US" baseline="0" dirty="0"/>
              <a:t> transition to solids </a:t>
            </a:r>
            <a:r>
              <a:rPr lang="en-US" dirty="0"/>
              <a:t>should include:</a:t>
            </a:r>
          </a:p>
          <a:p>
            <a:pPr marL="285750" indent="-285750" defTabSz="931774">
              <a:buFont typeface="Arial" panose="020B0604020202020204" pitchFamily="34" charset="0"/>
              <a:buChar char="•"/>
              <a:defRPr sz="1400">
                <a:latin typeface="Arial"/>
                <a:ea typeface="Arial"/>
                <a:cs typeface="Arial"/>
                <a:sym typeface="Arial"/>
              </a:defRPr>
            </a:pPr>
            <a:r>
              <a:rPr dirty="0"/>
              <a:t>Try to be patient as he tries new foods and learns to feed himself. Removing distractions, like TV, will help him stay focused on eating. Remember, it may take 10-15 tries before he will accept a new food.</a:t>
            </a:r>
          </a:p>
          <a:p>
            <a:pPr marL="285750" indent="-285750" defTabSz="931774">
              <a:buFont typeface="Arial" panose="020B0604020202020204" pitchFamily="34" charset="0"/>
              <a:buChar char="•"/>
              <a:defRPr sz="1400">
                <a:latin typeface="Arial"/>
                <a:ea typeface="Arial"/>
                <a:cs typeface="Arial"/>
                <a:sym typeface="Arial"/>
              </a:defRPr>
            </a:pPr>
            <a:r>
              <a:rPr dirty="0"/>
              <a:t>As he becomes more independent in feeding himself, remember that you are responsible for providing a variety of sufficient nutritious foods, but he is responsible for deciding how much to eat.</a:t>
            </a:r>
          </a:p>
          <a:p>
            <a:pPr marL="285750" indent="-285750" defTabSz="931774">
              <a:buFont typeface="Arial" panose="020B0604020202020204" pitchFamily="34" charset="0"/>
              <a:buChar char="•"/>
              <a:defRPr sz="1400">
                <a:latin typeface="Arial"/>
                <a:ea typeface="Arial"/>
                <a:cs typeface="Arial"/>
                <a:sym typeface="Arial"/>
              </a:defRPr>
            </a:pPr>
            <a:r>
              <a:rPr dirty="0"/>
              <a:t>He can be on the same eating schedule as the family. He should have mid-morning, afternoon, and bedtime snack. The amount of food taken at a single feeding may vary and may not be a large amount but the 3 meals and 2-3 snacks help ensure he is exposed to variety of foods and receive adequate nutrition.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a:spLocks noGrp="1" noRot="1" noChangeAspect="1"/>
          </p:cNvSpPr>
          <p:nvPr>
            <p:ph type="sldImg"/>
          </p:nvPr>
        </p:nvSpPr>
        <p:spPr>
          <a:prstGeom prst="rect">
            <a:avLst/>
          </a:prstGeom>
        </p:spPr>
        <p:txBody>
          <a:bodyPr/>
          <a:lstStyle/>
          <a:p>
            <a:endParaRPr/>
          </a:p>
        </p:txBody>
      </p:sp>
      <p:sp>
        <p:nvSpPr>
          <p:cNvPr id="759" name="Shape 759"/>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Narration:</a:t>
            </a:r>
          </a:p>
          <a:p>
            <a:pPr defTabSz="931774">
              <a:defRPr sz="1400">
                <a:latin typeface="Arial"/>
                <a:ea typeface="Arial"/>
                <a:cs typeface="Arial"/>
                <a:sym typeface="Arial"/>
              </a:defRPr>
            </a:pPr>
            <a:r>
              <a:rPr dirty="0"/>
              <a:t>Anticipatory guidance regarding food insecurity should include:</a:t>
            </a:r>
          </a:p>
          <a:p>
            <a:pPr marL="285750" indent="-285750" defTabSz="931774">
              <a:buFont typeface="Arial" panose="020B0604020202020204" pitchFamily="34" charset="0"/>
              <a:buChar char="•"/>
              <a:defRPr sz="1400">
                <a:latin typeface="Arial"/>
                <a:ea typeface="Arial"/>
                <a:cs typeface="Arial"/>
                <a:sym typeface="Arial"/>
              </a:defRPr>
            </a:pPr>
            <a:r>
              <a:rPr dirty="0"/>
              <a:t>Inform mother that assistance is available and everyone needs assistance at some point in their lives. This will help take away stigma of using emergency food assistance and federal nutrition program assistance.</a:t>
            </a:r>
          </a:p>
          <a:p>
            <a:pPr marL="285750" indent="-285750" defTabSz="931774">
              <a:buFont typeface="Arial" panose="020B0604020202020204" pitchFamily="34" charset="0"/>
              <a:buChar char="•"/>
              <a:defRPr sz="1400">
                <a:latin typeface="Arial"/>
                <a:ea typeface="Arial"/>
                <a:cs typeface="Arial"/>
                <a:sym typeface="Arial"/>
              </a:defRPr>
            </a:pPr>
            <a:r>
              <a:rPr dirty="0"/>
              <a:t>Talk positively about federal nutrition programs, like WIC and SNAP, and be clear that you recommend food assistance just as you would prescribe a medication. For instance, “SNAP will help you buy fruits and vegetables you child needs to grow and stay healthy.”</a:t>
            </a:r>
          </a:p>
          <a:p>
            <a:pPr marL="285750" indent="-285750" defTabSz="931774">
              <a:buFont typeface="Arial" panose="020B0604020202020204" pitchFamily="34" charset="0"/>
              <a:buChar char="•"/>
              <a:defRPr sz="1400">
                <a:latin typeface="Arial"/>
                <a:ea typeface="Arial"/>
                <a:cs typeface="Arial"/>
                <a:sym typeface="Arial"/>
              </a:defRPr>
            </a:pPr>
            <a:r>
              <a:rPr dirty="0"/>
              <a:t>If mother have used the nutrition programs before, ask about her experience with these programs in the past and any challenges faced in accessing these programs that she may need assistance with addressing.</a:t>
            </a:r>
            <a:endParaRPr lang="en-US" dirty="0"/>
          </a:p>
          <a:p>
            <a:pPr marL="285750" marR="0" lvl="0" indent="-285750" defTabSz="931774" eaLnBrk="1" fontAlgn="auto" latinLnBrk="0" hangingPunct="1">
              <a:lnSpc>
                <a:spcPct val="100000"/>
              </a:lnSpc>
              <a:spcBef>
                <a:spcPts val="0"/>
              </a:spcBef>
              <a:spcAft>
                <a:spcPts val="0"/>
              </a:spcAft>
              <a:buClrTx/>
              <a:buSzTx/>
              <a:buFont typeface="Arial" panose="020B0604020202020204" pitchFamily="34" charset="0"/>
              <a:buChar char="•"/>
              <a:tabLst/>
              <a:defRPr sz="1400">
                <a:latin typeface="Arial"/>
                <a:ea typeface="Arial"/>
                <a:cs typeface="Arial"/>
                <a:sym typeface="Arial"/>
              </a:defRPr>
            </a:pPr>
            <a:r>
              <a:rPr lang="en-US" dirty="0"/>
              <a:t>Families may already be participating in SNAP or not be eligible. SNAP benefits often run out before the end of the month since the benefit level is inadequate. Consequently, it important to identify a range of nutrition and other resources that can help families.</a:t>
            </a:r>
          </a:p>
          <a:p>
            <a:pPr marL="0" indent="0" defTabSz="931774">
              <a:buFont typeface="Arial" panose="020B0604020202020204" pitchFamily="34" charset="0"/>
              <a:buNone/>
              <a:defRPr sz="1400">
                <a:latin typeface="Arial"/>
                <a:ea typeface="Arial"/>
                <a:cs typeface="Arial"/>
                <a:sym typeface="Arial"/>
              </a:defRPr>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764"/>
          <p:cNvSpPr>
            <a:spLocks noGrp="1" noRot="1" noChangeAspect="1"/>
          </p:cNvSpPr>
          <p:nvPr>
            <p:ph type="sldImg"/>
          </p:nvPr>
        </p:nvSpPr>
        <p:spPr>
          <a:prstGeom prst="rect">
            <a:avLst/>
          </a:prstGeom>
        </p:spPr>
        <p:txBody>
          <a:bodyPr/>
          <a:lstStyle/>
          <a:p>
            <a:endParaRPr/>
          </a:p>
        </p:txBody>
      </p:sp>
      <p:sp>
        <p:nvSpPr>
          <p:cNvPr id="765" name="Shape 765"/>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lang="en-US" dirty="0"/>
              <a:t>Facilitator Guide:</a:t>
            </a:r>
          </a:p>
          <a:p>
            <a:pPr marL="0" marR="0" lvl="0" indent="0" defTabSz="931774" eaLnBrk="1" fontAlgn="auto" latinLnBrk="0" hangingPunct="1">
              <a:lnSpc>
                <a:spcPct val="100000"/>
              </a:lnSpc>
              <a:spcBef>
                <a:spcPts val="0"/>
              </a:spcBef>
              <a:spcAft>
                <a:spcPts val="0"/>
              </a:spcAft>
              <a:buClrTx/>
              <a:buSzTx/>
              <a:buFontTx/>
              <a:buNone/>
              <a:tabLst/>
              <a:defRPr sz="1400">
                <a:latin typeface="Arial"/>
                <a:ea typeface="Arial"/>
                <a:cs typeface="Arial"/>
                <a:sym typeface="Arial"/>
              </a:defRPr>
            </a:pPr>
            <a:r>
              <a:rPr lang="en-US" dirty="0"/>
              <a:t>Anticipatory guidance regarding food insecurity should include:</a:t>
            </a:r>
          </a:p>
          <a:p>
            <a:pPr marL="285750" indent="-285750" defTabSz="931774">
              <a:buFont typeface="Arial" panose="020B0604020202020204" pitchFamily="34" charset="0"/>
              <a:buChar char="•"/>
              <a:defRPr sz="1400">
                <a:latin typeface="Arial"/>
                <a:ea typeface="Arial"/>
                <a:cs typeface="Arial"/>
                <a:sym typeface="Arial"/>
              </a:defRPr>
            </a:pPr>
            <a:r>
              <a:rPr dirty="0"/>
              <a:t>If you have an on-site food pantry or food shelf, make sure it is located where patients can access food in private.</a:t>
            </a:r>
          </a:p>
          <a:p>
            <a:pPr marL="285750" indent="-285750" defTabSz="931774">
              <a:buFont typeface="Arial" panose="020B0604020202020204" pitchFamily="34" charset="0"/>
              <a:buChar char="•"/>
              <a:defRPr sz="1400">
                <a:latin typeface="Arial"/>
                <a:ea typeface="Arial"/>
                <a:cs typeface="Arial"/>
                <a:sym typeface="Arial"/>
              </a:defRPr>
            </a:pPr>
            <a:r>
              <a:rPr dirty="0"/>
              <a:t>Provide reassurance that many people face financial hardship at some point in their lives. Acknowledge that some people are embarrassed to admit that they are struggling or they need help. Commend the mother for her honesty about the issue.</a:t>
            </a:r>
            <a:endParaRPr lang="en-US" dirty="0"/>
          </a:p>
          <a:p>
            <a:pPr marL="285750" indent="-285750" defTabSz="931774">
              <a:buFont typeface="Arial" panose="020B0604020202020204" pitchFamily="34" charset="0"/>
              <a:buChar char="•"/>
              <a:defRPr sz="1400">
                <a:latin typeface="Arial"/>
                <a:ea typeface="Arial"/>
                <a:cs typeface="Arial"/>
                <a:sym typeface="Arial"/>
              </a:defRPr>
            </a:pPr>
            <a:r>
              <a:rPr lang="en-US" dirty="0"/>
              <a:t>If staffing allows, make calls to program such as WIC, or complete applications for SNAP while the family is present.</a:t>
            </a:r>
          </a:p>
          <a:p>
            <a:pPr marL="285750" indent="-285750" defTabSz="931774">
              <a:buFont typeface="Arial" panose="020B0604020202020204" pitchFamily="34" charset="0"/>
              <a:buChar char="•"/>
              <a:defRPr sz="1400">
                <a:latin typeface="Arial"/>
                <a:ea typeface="Arial"/>
                <a:cs typeface="Arial"/>
                <a:sym typeface="Arial"/>
              </a:defRPr>
            </a:pPr>
            <a:r>
              <a:rPr lang="en-US" dirty="0"/>
              <a:t>Consider developing partnership with community organizations or local SNAP or WIC agencies to help ease patient access to programs.</a:t>
            </a:r>
          </a:p>
          <a:p>
            <a:pPr marL="285750" indent="-285750" defTabSz="931774">
              <a:buFont typeface="Arial" panose="020B0604020202020204" pitchFamily="34" charset="0"/>
              <a:buChar char="•"/>
              <a:defRPr sz="1400">
                <a:latin typeface="Arial"/>
                <a:ea typeface="Arial"/>
                <a:cs typeface="Arial"/>
                <a:sym typeface="Arial"/>
              </a:defRPr>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Shape 777"/>
          <p:cNvSpPr>
            <a:spLocks noGrp="1" noRot="1" noChangeAspect="1"/>
          </p:cNvSpPr>
          <p:nvPr>
            <p:ph type="sldImg"/>
          </p:nvPr>
        </p:nvSpPr>
        <p:spPr>
          <a:prstGeom prst="rect">
            <a:avLst/>
          </a:prstGeom>
        </p:spPr>
        <p:txBody>
          <a:bodyPr/>
          <a:lstStyle/>
          <a:p>
            <a:endParaRPr/>
          </a:p>
        </p:txBody>
      </p:sp>
      <p:sp>
        <p:nvSpPr>
          <p:cNvPr id="778" name="Shape 778"/>
          <p:cNvSpPr>
            <a:spLocks noGrp="1"/>
          </p:cNvSpPr>
          <p:nvPr>
            <p:ph type="body" sz="quarter" idx="1"/>
          </p:nvPr>
        </p:nvSpPr>
        <p:spPr>
          <a:prstGeom prst="rect">
            <a:avLst/>
          </a:prstGeom>
        </p:spPr>
        <p:txBody>
          <a:bodyPr/>
          <a:lstStyle>
            <a:lvl1pPr defTabSz="931774">
              <a:defRPr sz="1400" b="1" u="sng">
                <a:latin typeface="Arial"/>
                <a:ea typeface="Arial"/>
                <a:cs typeface="Arial"/>
                <a:sym typeface="Arial"/>
              </a:defRPr>
            </a:lvl1pPr>
          </a:lstStyle>
          <a:p>
            <a:r>
              <a:rPr dirty="0"/>
              <a:t>Facilitator Guide:</a:t>
            </a:r>
            <a:endParaRPr lang="en-US" dirty="0"/>
          </a:p>
          <a:p>
            <a:r>
              <a:rPr lang="en-US" b="0" u="none" dirty="0"/>
              <a:t>Connecting patients to emergency</a:t>
            </a:r>
            <a:r>
              <a:rPr lang="en-US" b="0" u="none" baseline="0" dirty="0"/>
              <a:t> food sources is important option in many communities, especially for addressing immediate needs.  </a:t>
            </a:r>
          </a:p>
          <a:p>
            <a:endParaRPr lang="en-US" b="0" u="none" baseline="0" dirty="0"/>
          </a:p>
          <a:p>
            <a:r>
              <a:rPr lang="en-US" b="0" u="none" baseline="0" dirty="0"/>
              <a:t>Some practices collect non-perishable food stables that are stored on site. Others though partnership with local food bank, distribute bags of groceries to patients periodically. Pediatric health care practitioners can also distribute gift cards to local supermarket to families in need of immediate food assistance.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Shape 786"/>
          <p:cNvSpPr>
            <a:spLocks noGrp="1" noRot="1" noChangeAspect="1"/>
          </p:cNvSpPr>
          <p:nvPr>
            <p:ph type="sldImg"/>
          </p:nvPr>
        </p:nvSpPr>
        <p:spPr>
          <a:prstGeom prst="rect">
            <a:avLst/>
          </a:prstGeom>
        </p:spPr>
        <p:txBody>
          <a:bodyPr/>
          <a:lstStyle/>
          <a:p>
            <a:endParaRPr/>
          </a:p>
        </p:txBody>
      </p:sp>
      <p:sp>
        <p:nvSpPr>
          <p:cNvPr id="787" name="Shape 787"/>
          <p:cNvSpPr>
            <a:spLocks noGrp="1"/>
          </p:cNvSpPr>
          <p:nvPr>
            <p:ph type="body" sz="quarter" idx="1"/>
          </p:nvPr>
        </p:nvSpPr>
        <p:spPr>
          <a:prstGeom prst="rect">
            <a:avLst/>
          </a:prstGeom>
        </p:spPr>
        <p:txBody>
          <a:bodyPr/>
          <a:lstStyle>
            <a:lvl1pPr defTabSz="931774">
              <a:defRPr sz="1400" b="1" u="sng">
                <a:latin typeface="Arial"/>
                <a:ea typeface="Arial"/>
                <a:cs typeface="Arial"/>
                <a:sym typeface="Arial"/>
              </a:defRPr>
            </a:lvl1pPr>
          </a:lstStyle>
          <a:p>
            <a:r>
              <a:rPr dirty="0"/>
              <a:t>Facilitator Guide:</a:t>
            </a:r>
            <a:endParaRPr lang="en-US" dirty="0"/>
          </a:p>
          <a:p>
            <a:r>
              <a:rPr lang="en-US" b="0" u="none" dirty="0"/>
              <a:t>According to the AAP, the</a:t>
            </a:r>
            <a:r>
              <a:rPr lang="en-US" b="0" u="none" baseline="0" dirty="0"/>
              <a:t> federal nutrition programs “serve as critical supports for the physical and mental health and academic competence of children” for tens of millions of children. The key federal nutrition programs include SNAP, WIC, child care meals, school meals, afterschool snacks and meal, and summer food.</a:t>
            </a:r>
          </a:p>
          <a:p>
            <a:endParaRPr lang="en-US" b="0" u="none" baseline="0" dirty="0"/>
          </a:p>
          <a:p>
            <a:r>
              <a:rPr lang="en-US" b="1" u="none" baseline="0" dirty="0"/>
              <a:t>WIC</a:t>
            </a:r>
            <a:r>
              <a:rPr lang="en-US" b="0" u="none" baseline="0" dirty="0"/>
              <a:t> provides nutritious foods, nutrition education and counseling, and access to health care for low-income pregnant and postpartum women, new mothers, infants and children up to 5 years old who are at nutritional risk.</a:t>
            </a:r>
          </a:p>
          <a:p>
            <a:endParaRPr lang="en-US" b="0" u="none" baseline="0" dirty="0"/>
          </a:p>
          <a:p>
            <a:r>
              <a:rPr lang="en-US" b="1" u="none" baseline="0" dirty="0"/>
              <a:t>SNAP</a:t>
            </a:r>
            <a:r>
              <a:rPr lang="en-US" b="0" u="none" baseline="0" dirty="0"/>
              <a:t>, previously known as food stamps is the largest federal nutrition program. SNAP benefits are loaded onto an EBT card so that participants can purchase food at supermarkets, farmer’s market, and other food stores. </a:t>
            </a:r>
          </a:p>
          <a:p>
            <a:endParaRPr b="0" u="non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Shape 793"/>
          <p:cNvSpPr>
            <a:spLocks noGrp="1" noRot="1" noChangeAspect="1"/>
          </p:cNvSpPr>
          <p:nvPr>
            <p:ph type="sldImg"/>
          </p:nvPr>
        </p:nvSpPr>
        <p:spPr>
          <a:prstGeom prst="rect">
            <a:avLst/>
          </a:prstGeom>
        </p:spPr>
        <p:txBody>
          <a:bodyPr/>
          <a:lstStyle/>
          <a:p>
            <a:endParaRPr/>
          </a:p>
        </p:txBody>
      </p:sp>
      <p:sp>
        <p:nvSpPr>
          <p:cNvPr id="794" name="Shape 794"/>
          <p:cNvSpPr>
            <a:spLocks noGrp="1"/>
          </p:cNvSpPr>
          <p:nvPr>
            <p:ph type="body" sz="quarter" idx="1"/>
          </p:nvPr>
        </p:nvSpPr>
        <p:spPr>
          <a:prstGeom prst="rect">
            <a:avLst/>
          </a:prstGeom>
        </p:spPr>
        <p:txBody>
          <a:bodyPr/>
          <a:lstStyle>
            <a:lvl1pPr defTabSz="931774">
              <a:defRPr sz="1400" b="1" u="sng">
                <a:latin typeface="Arial"/>
                <a:ea typeface="Arial"/>
                <a:cs typeface="Arial"/>
                <a:sym typeface="Arial"/>
              </a:defRPr>
            </a:lvl1pPr>
          </a:lstStyle>
          <a:p>
            <a:r>
              <a:rPr dirty="0"/>
              <a:t>Facilitator Guide:</a:t>
            </a:r>
            <a:endParaRPr lang="en-US" dirty="0"/>
          </a:p>
          <a:p>
            <a:r>
              <a:rPr lang="en-US" b="0" u="none" dirty="0"/>
              <a:t>School</a:t>
            </a:r>
            <a:r>
              <a:rPr lang="en-US" b="0" u="none" baseline="0" dirty="0"/>
              <a:t> Meals boost children’s nutrition, health, and education achievement by reimbursing public and nonprofit private schools that provides school meals and snacks to children. Federally funded school meals must comply with national nutrition standards. Through community eligibility, high-poverty schools can offer all students free breakfast and lunch.</a:t>
            </a:r>
          </a:p>
          <a:p>
            <a:endParaRPr lang="en-US" b="0" u="none" baseline="0" dirty="0"/>
          </a:p>
          <a:p>
            <a:r>
              <a:rPr lang="en-US" b="1" u="none" baseline="0" dirty="0"/>
              <a:t>The National School Lunch Program </a:t>
            </a:r>
            <a:r>
              <a:rPr lang="en-US" b="0" u="none" baseline="0" dirty="0"/>
              <a:t>makes it possible for all school children to receive a nutritious lunch every school day. </a:t>
            </a:r>
          </a:p>
          <a:p>
            <a:endParaRPr lang="en-US" b="0" u="none" baseline="0" dirty="0"/>
          </a:p>
          <a:p>
            <a:r>
              <a:rPr lang="en-US" b="1" u="none" baseline="0" dirty="0"/>
              <a:t>The School Breakfast Program </a:t>
            </a:r>
            <a:r>
              <a:rPr lang="en-US" b="0" u="none" baseline="0" dirty="0"/>
              <a:t>offers a nutritious meal to start the school day. The program works best when school offer free breakfast to all students and make it part of the school day through alternative delivery models (</a:t>
            </a:r>
            <a:r>
              <a:rPr lang="en-US" b="0" u="none" baseline="0" dirty="0" err="1"/>
              <a:t>eg</a:t>
            </a:r>
            <a:r>
              <a:rPr lang="en-US" b="0" u="none" baseline="0" dirty="0"/>
              <a:t>, breakfast in the classroom, “grab and go,” second chance breakfast).</a:t>
            </a:r>
          </a:p>
          <a:p>
            <a:endParaRPr lang="en-US" b="0" u="none" baseline="0" dirty="0"/>
          </a:p>
          <a:p>
            <a:r>
              <a:rPr lang="en-US" b="1" u="none" baseline="0" dirty="0"/>
              <a:t>CACFP</a:t>
            </a:r>
            <a:r>
              <a:rPr lang="en-US" b="0" u="none" baseline="0" dirty="0"/>
              <a:t> funds free nutritious meals and snacks for young children in child care centers, family child care homes, and Head Start or Early Head Start programs.</a:t>
            </a:r>
            <a:endParaRPr b="0" u="non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Shape 800"/>
          <p:cNvSpPr>
            <a:spLocks noGrp="1" noRot="1" noChangeAspect="1"/>
          </p:cNvSpPr>
          <p:nvPr>
            <p:ph type="sldImg"/>
          </p:nvPr>
        </p:nvSpPr>
        <p:spPr>
          <a:prstGeom prst="rect">
            <a:avLst/>
          </a:prstGeom>
        </p:spPr>
        <p:txBody>
          <a:bodyPr/>
          <a:lstStyle/>
          <a:p>
            <a:endParaRPr/>
          </a:p>
        </p:txBody>
      </p:sp>
      <p:sp>
        <p:nvSpPr>
          <p:cNvPr id="801" name="Shape 801"/>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a:defRPr sz="1400">
                <a:latin typeface="Arial"/>
                <a:ea typeface="Arial"/>
                <a:cs typeface="Arial"/>
                <a:sym typeface="Arial"/>
              </a:defRPr>
            </a:pPr>
            <a:r>
              <a:rPr dirty="0"/>
              <a:t>Consider giving the parent the Bright Futures Parent Educational Handout to reinforce anticipatory guidance topics pertinent to this case.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 name="Shape 806"/>
          <p:cNvSpPr>
            <a:spLocks noGrp="1" noRot="1" noChangeAspect="1"/>
          </p:cNvSpPr>
          <p:nvPr>
            <p:ph type="sldImg"/>
          </p:nvPr>
        </p:nvSpPr>
        <p:spPr>
          <a:prstGeom prst="rect">
            <a:avLst/>
          </a:prstGeom>
        </p:spPr>
        <p:txBody>
          <a:bodyPr/>
          <a:lstStyle/>
          <a:p>
            <a:endParaRPr/>
          </a:p>
        </p:txBody>
      </p:sp>
      <p:sp>
        <p:nvSpPr>
          <p:cNvPr id="807" name="Shape 807"/>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a:defRPr sz="1400">
                <a:latin typeface="Arial"/>
                <a:ea typeface="Arial"/>
                <a:cs typeface="Arial"/>
                <a:sym typeface="Arial"/>
              </a:defRPr>
            </a:pPr>
            <a:r>
              <a:rPr dirty="0"/>
              <a:t>Teaching point for this mini module include:</a:t>
            </a:r>
            <a:endParaRPr lang="en-US" dirty="0"/>
          </a:p>
          <a:p>
            <a:pPr marL="342900" indent="-342900">
              <a:buFont typeface="Arial" panose="020B0604020202020204" pitchFamily="34" charset="0"/>
              <a:buChar char="•"/>
              <a:defRPr sz="2100">
                <a:uFill>
                  <a:solidFill>
                    <a:srgbClr val="000000"/>
                  </a:solidFill>
                </a:uFill>
              </a:defRPr>
            </a:pPr>
            <a:r>
              <a:rPr lang="en-US" dirty="0"/>
              <a:t>Assess for lack of food in child that has poor weight gain</a:t>
            </a:r>
            <a:endParaRPr lang="en-US" dirty="0">
              <a:latin typeface="Alegreya Sans"/>
              <a:ea typeface="Alegreya Sans"/>
              <a:cs typeface="Alegreya Sans"/>
              <a:sym typeface="Alegreya Sans"/>
            </a:endParaRPr>
          </a:p>
          <a:p>
            <a:pPr marL="342900" indent="-342900">
              <a:buFont typeface="Arial" panose="020B0604020202020204" pitchFamily="34" charset="0"/>
              <a:buChar char="•"/>
              <a:defRPr sz="2100">
                <a:uFill>
                  <a:solidFill>
                    <a:srgbClr val="000000"/>
                  </a:solidFill>
                </a:uFill>
              </a:defRPr>
            </a:pPr>
            <a:r>
              <a:rPr lang="en-US" dirty="0"/>
              <a:t>Know the resources to provide for families that have lack of food</a:t>
            </a:r>
            <a:endParaRPr lang="en-US" dirty="0">
              <a:latin typeface="Alegreya Sans"/>
              <a:ea typeface="Alegreya Sans"/>
              <a:cs typeface="Alegreya Sans"/>
              <a:sym typeface="Alegreya Sans"/>
            </a:endParaRPr>
          </a:p>
          <a:p>
            <a:pPr marL="342900" indent="-342900">
              <a:buFont typeface="Arial" panose="020B0604020202020204" pitchFamily="34" charset="0"/>
              <a:buChar char="•"/>
              <a:defRPr sz="2100">
                <a:uFill>
                  <a:solidFill>
                    <a:srgbClr val="000000"/>
                  </a:solidFill>
                </a:uFill>
              </a:defRPr>
            </a:pPr>
            <a:r>
              <a:rPr lang="en-US" dirty="0"/>
              <a:t>Keep in mind cultural factors when providing education</a:t>
            </a:r>
          </a:p>
          <a:p>
            <a:pPr>
              <a:defRPr sz="1400">
                <a:latin typeface="Arial"/>
                <a:ea typeface="Arial"/>
                <a:cs typeface="Arial"/>
                <a:sym typeface="Arial"/>
              </a:defRPr>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Shape 812"/>
          <p:cNvSpPr>
            <a:spLocks noGrp="1" noRot="1" noChangeAspect="1"/>
          </p:cNvSpPr>
          <p:nvPr>
            <p:ph type="sldImg"/>
          </p:nvPr>
        </p:nvSpPr>
        <p:spPr>
          <a:prstGeom prst="rect">
            <a:avLst/>
          </a:prstGeom>
        </p:spPr>
        <p:txBody>
          <a:bodyPr/>
          <a:lstStyle/>
          <a:p>
            <a:endParaRPr/>
          </a:p>
        </p:txBody>
      </p:sp>
      <p:sp>
        <p:nvSpPr>
          <p:cNvPr id="813" name="Shape 813"/>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a:defRPr sz="1400">
                <a:latin typeface="Arial"/>
                <a:ea typeface="Arial"/>
                <a:cs typeface="Arial"/>
                <a:sym typeface="Arial"/>
              </a:defRPr>
            </a:pPr>
            <a:r>
              <a:rPr dirty="0"/>
              <a:t>Please complete the post-test to check your knowledge before exiting the program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Shape 616"/>
          <p:cNvSpPr>
            <a:spLocks noGrp="1" noRot="1" noChangeAspect="1"/>
          </p:cNvSpPr>
          <p:nvPr>
            <p:ph type="sldImg"/>
          </p:nvPr>
        </p:nvSpPr>
        <p:spPr>
          <a:prstGeom prst="rect">
            <a:avLst/>
          </a:prstGeom>
        </p:spPr>
        <p:txBody>
          <a:bodyPr/>
          <a:lstStyle/>
          <a:p>
            <a:endParaRPr/>
          </a:p>
        </p:txBody>
      </p:sp>
      <p:sp>
        <p:nvSpPr>
          <p:cNvPr id="617" name="Shape 617"/>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t>Facilitator Guide:</a:t>
            </a:r>
          </a:p>
          <a:p>
            <a:pPr>
              <a:defRPr sz="1400">
                <a:latin typeface="Arial"/>
                <a:ea typeface="Arial"/>
                <a:cs typeface="Arial"/>
                <a:sym typeface="Arial"/>
              </a:defRPr>
            </a:pPr>
            <a:r>
              <a:t>Please complete the pretest prior to reviewing the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Shape 621"/>
          <p:cNvSpPr>
            <a:spLocks noGrp="1" noRot="1" noChangeAspect="1"/>
          </p:cNvSpPr>
          <p:nvPr>
            <p:ph type="sldImg"/>
          </p:nvPr>
        </p:nvSpPr>
        <p:spPr>
          <a:prstGeom prst="rect">
            <a:avLst/>
          </a:prstGeom>
        </p:spPr>
        <p:txBody>
          <a:bodyPr/>
          <a:lstStyle/>
          <a:p>
            <a:endParaRPr/>
          </a:p>
        </p:txBody>
      </p:sp>
      <p:sp>
        <p:nvSpPr>
          <p:cNvPr id="622" name="Shape 622"/>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a:defRPr sz="1400">
                <a:latin typeface="Arial"/>
                <a:ea typeface="Arial"/>
                <a:cs typeface="Arial"/>
                <a:sym typeface="Arial"/>
              </a:defRPr>
            </a:pPr>
            <a:r>
              <a:rPr dirty="0"/>
              <a:t>Food insecurity is a critical child health issue that impacts millions of infants, children, youth, and families in all communities across the U.S. Children of all ages who live in household with food insecurity are likely to be sick more often, recover from illness more slowly, and be hospitalized more frequently.</a:t>
            </a:r>
          </a:p>
          <a:p>
            <a:pPr>
              <a:defRPr sz="1400">
                <a:latin typeface="Arial"/>
                <a:ea typeface="Arial"/>
                <a:cs typeface="Arial"/>
                <a:sym typeface="Arial"/>
              </a:defRPr>
            </a:pPr>
            <a:endParaRPr dirty="0"/>
          </a:p>
          <a:p>
            <a:pPr>
              <a:defRPr sz="1400">
                <a:latin typeface="Arial"/>
                <a:ea typeface="Arial"/>
                <a:cs typeface="Arial"/>
                <a:sym typeface="Arial"/>
              </a:defRPr>
            </a:pPr>
            <a:r>
              <a:rPr dirty="0"/>
              <a:t>The main objectives of this module are: </a:t>
            </a:r>
          </a:p>
          <a:p>
            <a:pPr marL="291179" indent="-291179">
              <a:buSzPct val="100000"/>
              <a:buFont typeface="Arial"/>
              <a:buChar char="•"/>
              <a:defRPr sz="1400">
                <a:latin typeface="Arial"/>
                <a:ea typeface="Arial"/>
                <a:cs typeface="Arial"/>
                <a:sym typeface="Arial"/>
              </a:defRPr>
            </a:pPr>
            <a:r>
              <a:rPr dirty="0"/>
              <a:t>Describe the role of pediatric health care professionals in screening and identifying children at risk for food insecurity and in connecting families to needed community resources</a:t>
            </a:r>
          </a:p>
          <a:p>
            <a:pPr marL="291179" indent="-291179">
              <a:buSzPct val="100000"/>
              <a:buFont typeface="Arial"/>
              <a:buChar char="•"/>
              <a:defRPr sz="1400">
                <a:latin typeface="Arial"/>
                <a:ea typeface="Arial"/>
                <a:cs typeface="Arial"/>
                <a:sym typeface="Arial"/>
              </a:defRPr>
            </a:pPr>
            <a:r>
              <a:rPr dirty="0"/>
              <a:t>Recognize the negative impacts on health, development, and well being of children who are experiencing food insecurity</a:t>
            </a:r>
          </a:p>
          <a:p>
            <a:pPr marL="291179" indent="-291179">
              <a:buSzPct val="100000"/>
              <a:buFont typeface="Arial"/>
              <a:buChar char="•"/>
              <a:defRPr sz="1400">
                <a:latin typeface="Arial"/>
                <a:ea typeface="Arial"/>
                <a:cs typeface="Arial"/>
                <a:sym typeface="Arial"/>
              </a:defRPr>
            </a:pPr>
            <a:r>
              <a:rPr dirty="0"/>
              <a:t>Describe the use of Hunger Vital Sign to screen for food insecurity</a:t>
            </a:r>
          </a:p>
          <a:p>
            <a:pPr marL="291179" indent="-291179">
              <a:buSzPct val="100000"/>
              <a:buFont typeface="Arial"/>
              <a:buChar char="•"/>
              <a:defRPr sz="1400">
                <a:latin typeface="Arial"/>
                <a:ea typeface="Arial"/>
                <a:cs typeface="Arial"/>
                <a:sym typeface="Arial"/>
              </a:defRPr>
            </a:pPr>
            <a:r>
              <a:rPr dirty="0"/>
              <a:t>Develop a comfort level in speaking with families on this topic without creating stigma and providing positive presentation of programs and resources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a:spLocks noGrp="1" noRot="1" noChangeAspect="1"/>
          </p:cNvSpPr>
          <p:nvPr>
            <p:ph type="sldImg"/>
          </p:nvPr>
        </p:nvSpPr>
        <p:spPr>
          <a:prstGeom prst="rect">
            <a:avLst/>
          </a:prstGeom>
        </p:spPr>
        <p:txBody>
          <a:bodyPr/>
          <a:lstStyle/>
          <a:p>
            <a:endParaRPr/>
          </a:p>
        </p:txBody>
      </p:sp>
      <p:sp>
        <p:nvSpPr>
          <p:cNvPr id="627" name="Shape 627"/>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a:defRPr sz="1400">
                <a:latin typeface="Arial"/>
                <a:ea typeface="Arial"/>
                <a:cs typeface="Arial"/>
                <a:sym typeface="Arial"/>
              </a:defRPr>
            </a:pPr>
            <a:r>
              <a:rPr dirty="0"/>
              <a:t>Nutrition is one of the most important factors that affect physical growth and development. Children’s diet</a:t>
            </a:r>
            <a:r>
              <a:rPr lang="en-US" dirty="0"/>
              <a:t>s</a:t>
            </a:r>
            <a:r>
              <a:rPr dirty="0"/>
              <a:t> continue to change as they grow into different age groups. Nutritional needs also change</a:t>
            </a:r>
            <a:r>
              <a:rPr lang="en-US" dirty="0"/>
              <a:t>.</a:t>
            </a:r>
            <a:endParaRPr dirty="0"/>
          </a:p>
          <a:p>
            <a:pPr>
              <a:defRPr sz="1400">
                <a:latin typeface="Arial"/>
                <a:ea typeface="Arial"/>
                <a:cs typeface="Arial"/>
                <a:sym typeface="Arial"/>
              </a:defRPr>
            </a:pPr>
            <a:endParaRPr dirty="0"/>
          </a:p>
          <a:p>
            <a:pPr>
              <a:defRPr sz="1400">
                <a:latin typeface="Arial"/>
                <a:ea typeface="Arial"/>
                <a:cs typeface="Arial"/>
                <a:sym typeface="Arial"/>
              </a:defRPr>
            </a:pPr>
            <a:r>
              <a:rPr dirty="0"/>
              <a:t>Food insecurity and lack of healthy nutrition can lead to metabolic and developmental deficiencies. </a:t>
            </a:r>
            <a:r>
              <a:rPr lang="en-US" dirty="0"/>
              <a:t>These have been associated</a:t>
            </a:r>
            <a:r>
              <a:rPr dirty="0"/>
              <a:t> with higher hospitalization rates and behavioral health problems.</a:t>
            </a:r>
          </a:p>
          <a:p>
            <a:pPr>
              <a:defRPr sz="1400">
                <a:latin typeface="Arial"/>
                <a:ea typeface="Arial"/>
                <a:cs typeface="Arial"/>
                <a:sym typeface="Arial"/>
              </a:defRPr>
            </a:pPr>
            <a:endParaRPr dirty="0"/>
          </a:p>
          <a:p>
            <a:pPr>
              <a:defRPr sz="1400">
                <a:latin typeface="Arial"/>
                <a:ea typeface="Arial"/>
                <a:cs typeface="Arial"/>
                <a:sym typeface="Arial"/>
              </a:defRPr>
            </a:pPr>
            <a:r>
              <a:rPr dirty="0"/>
              <a:t>In 2021, 12.5% of households with children met the USDA definition of </a:t>
            </a:r>
            <a:r>
              <a:rPr lang="en-US" dirty="0"/>
              <a:t>a </a:t>
            </a:r>
            <a:r>
              <a:rPr dirty="0"/>
              <a:t>food insecure household, one in which “access to adequate food is limited by a lack of money or other resources.”</a:t>
            </a:r>
            <a:endParaRPr lang="en-US" dirty="0"/>
          </a:p>
          <a:p>
            <a:pPr marL="0" marR="0" lvl="0" indent="0" defTabSz="914400" eaLnBrk="1" fontAlgn="auto" latinLnBrk="0" hangingPunct="1">
              <a:lnSpc>
                <a:spcPct val="100000"/>
              </a:lnSpc>
              <a:spcBef>
                <a:spcPts val="0"/>
              </a:spcBef>
              <a:spcAft>
                <a:spcPts val="0"/>
              </a:spcAft>
              <a:buClrTx/>
              <a:buSzTx/>
              <a:buFontTx/>
              <a:buNone/>
              <a:tabLst/>
              <a:defRPr sz="1400">
                <a:latin typeface="Arial"/>
                <a:ea typeface="Arial"/>
                <a:cs typeface="Arial"/>
                <a:sym typeface="Arial"/>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sz="1400">
                <a:latin typeface="Arial"/>
                <a:ea typeface="Arial"/>
                <a:cs typeface="Arial"/>
                <a:sym typeface="Arial"/>
              </a:defRPr>
            </a:pPr>
            <a:r>
              <a:rPr lang="en-US" dirty="0"/>
              <a:t>In the policy statement, </a:t>
            </a:r>
            <a:r>
              <a:rPr lang="en-US" u="sng" dirty="0"/>
              <a:t>Promoting Food Security for All Children</a:t>
            </a:r>
            <a:r>
              <a:rPr lang="en-US" dirty="0"/>
              <a:t>, the AAP recommendations are to screen and identify children at risk for food insecurity; connect families to needed community resources; and advocate with other key partners for federal, state, and local policies that support access to adequate and healthy food so that all children and their families can be nourished, active, and healthy.</a:t>
            </a:r>
          </a:p>
          <a:p>
            <a:pPr>
              <a:defRPr sz="1400">
                <a:latin typeface="Arial"/>
                <a:ea typeface="Arial"/>
                <a:cs typeface="Arial"/>
                <a:sym typeface="Arial"/>
              </a:defRPr>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Shape 636"/>
          <p:cNvSpPr>
            <a:spLocks noGrp="1" noRot="1" noChangeAspect="1"/>
          </p:cNvSpPr>
          <p:nvPr>
            <p:ph type="sldImg"/>
          </p:nvPr>
        </p:nvSpPr>
        <p:spPr>
          <a:prstGeom prst="rect">
            <a:avLst/>
          </a:prstGeom>
        </p:spPr>
        <p:txBody>
          <a:bodyPr/>
          <a:lstStyle/>
          <a:p>
            <a:endParaRPr/>
          </a:p>
        </p:txBody>
      </p:sp>
      <p:sp>
        <p:nvSpPr>
          <p:cNvPr id="637" name="Shape 637"/>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a:defRPr sz="1400">
                <a:latin typeface="Arial"/>
                <a:ea typeface="Arial"/>
                <a:cs typeface="Arial"/>
                <a:sym typeface="Arial"/>
              </a:defRPr>
            </a:pPr>
            <a:r>
              <a:rPr dirty="0"/>
              <a:t>In the 2022 Map the Meal Gap report, food insecurity among Black or Latino individuals is higher than white individuals. These disparities range as high as 43% for Black individuals and 27% for Hispanic/Latino individuals in some counties.</a:t>
            </a:r>
          </a:p>
          <a:p>
            <a:pPr>
              <a:defRPr sz="1400">
                <a:latin typeface="Arial"/>
                <a:ea typeface="Arial"/>
                <a:cs typeface="Arial"/>
                <a:sym typeface="Arial"/>
              </a:defRPr>
            </a:pPr>
            <a:endParaRPr dirty="0"/>
          </a:p>
          <a:p>
            <a:pPr>
              <a:defRPr sz="1400">
                <a:latin typeface="Arial"/>
                <a:ea typeface="Arial"/>
                <a:cs typeface="Arial"/>
                <a:sym typeface="Arial"/>
              </a:defRPr>
            </a:pPr>
            <a:r>
              <a:rPr dirty="0"/>
              <a:t>Additional, children in immigrant, Native American, and Alaska Native households experience higher levels of food insecurity as do households with a member who has a disability.</a:t>
            </a:r>
          </a:p>
          <a:p>
            <a:pPr>
              <a:defRPr sz="1400">
                <a:latin typeface="Arial"/>
                <a:ea typeface="Arial"/>
                <a:cs typeface="Arial"/>
                <a:sym typeface="Arial"/>
              </a:defRPr>
            </a:pPr>
            <a:endParaRPr dirty="0"/>
          </a:p>
          <a:p>
            <a:pPr>
              <a:defRPr sz="1400">
                <a:latin typeface="Arial"/>
                <a:ea typeface="Arial"/>
                <a:cs typeface="Arial"/>
                <a:sym typeface="Arial"/>
              </a:defRPr>
            </a:pPr>
            <a:r>
              <a:rPr dirty="0"/>
              <a:t>In a recent study </a:t>
            </a:r>
            <a:r>
              <a:rPr u="sng" dirty="0"/>
              <a:t>Adverse Childhood Experiences and Household Food Insecurity: Findings from the 2016 National Survey of Children’s Health,</a:t>
            </a:r>
            <a:r>
              <a:rPr dirty="0"/>
              <a:t> US families reporting Adverse Childhood Experiences such as domestic violence, neighborhood violence, and family substance abuse, were more likely to also experience household food insecurity.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Shape 641"/>
          <p:cNvSpPr>
            <a:spLocks noGrp="1" noRot="1" noChangeAspect="1"/>
          </p:cNvSpPr>
          <p:nvPr>
            <p:ph type="sldImg"/>
          </p:nvPr>
        </p:nvSpPr>
        <p:spPr>
          <a:prstGeom prst="rect">
            <a:avLst/>
          </a:prstGeom>
        </p:spPr>
        <p:txBody>
          <a:bodyPr/>
          <a:lstStyle/>
          <a:p>
            <a:endParaRPr/>
          </a:p>
        </p:txBody>
      </p:sp>
      <p:sp>
        <p:nvSpPr>
          <p:cNvPr id="642" name="Shape 642"/>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defTabSz="931774">
              <a:defRPr sz="1400">
                <a:latin typeface="Arial"/>
                <a:ea typeface="Arial"/>
                <a:cs typeface="Arial"/>
                <a:sym typeface="Arial"/>
              </a:defRPr>
            </a:pPr>
            <a:r>
              <a:rPr dirty="0"/>
              <a:t>Pediatric health care professionals should keep in mind cultural traditions related to food when providing education to families</a:t>
            </a:r>
            <a:r>
              <a:rPr lang="en-US" dirty="0"/>
              <a:t>.</a:t>
            </a:r>
            <a:endParaRPr dirty="0"/>
          </a:p>
          <a:p>
            <a:pPr>
              <a:defRPr sz="1400">
                <a:latin typeface="Arial"/>
                <a:ea typeface="Arial"/>
                <a:cs typeface="Arial"/>
                <a:sym typeface="Arial"/>
              </a:defRPr>
            </a:pPr>
            <a:endParaRPr lang="en-US" dirty="0"/>
          </a:p>
          <a:p>
            <a:pPr>
              <a:defRPr sz="1400">
                <a:latin typeface="Arial"/>
                <a:ea typeface="Arial"/>
                <a:cs typeface="Arial"/>
                <a:sym typeface="Arial"/>
              </a:defRPr>
            </a:pPr>
            <a:r>
              <a:rPr dirty="0"/>
              <a:t>Different cultures can have different attitudes </a:t>
            </a:r>
            <a:r>
              <a:rPr lang="en-US" dirty="0"/>
              <a:t>about</a:t>
            </a:r>
            <a:r>
              <a:rPr dirty="0"/>
              <a:t> body images. Families may not recognize that their child </a:t>
            </a:r>
            <a:r>
              <a:rPr lang="en-US" dirty="0"/>
              <a:t>is</a:t>
            </a:r>
            <a:r>
              <a:rPr dirty="0"/>
              <a:t> overweight based on BMI tables or view excess weight as healthy.</a:t>
            </a:r>
          </a:p>
          <a:p>
            <a:pPr>
              <a:defRPr sz="1400">
                <a:latin typeface="Arial"/>
                <a:ea typeface="Arial"/>
                <a:cs typeface="Arial"/>
                <a:sym typeface="Arial"/>
              </a:defRPr>
            </a:pPr>
            <a:endParaRPr dirty="0"/>
          </a:p>
          <a:p>
            <a:pPr>
              <a:defRPr sz="1400">
                <a:latin typeface="Arial"/>
                <a:ea typeface="Arial"/>
                <a:cs typeface="Arial"/>
                <a:sym typeface="Arial"/>
              </a:defRPr>
            </a:pPr>
            <a:r>
              <a:rPr dirty="0"/>
              <a:t>Pediatric health care professionals should keep an open mind about different limitations that families have on food due to their culture.</a:t>
            </a:r>
            <a:endParaRPr lang="en-US" dirty="0"/>
          </a:p>
          <a:p>
            <a:pPr>
              <a:defRPr sz="1400">
                <a:latin typeface="Arial"/>
                <a:ea typeface="Arial"/>
                <a:cs typeface="Arial"/>
                <a:sym typeface="Arial"/>
              </a:defRPr>
            </a:pPr>
            <a:endParaRPr dirty="0"/>
          </a:p>
          <a:p>
            <a:pPr>
              <a:defRPr sz="1400">
                <a:latin typeface="Arial"/>
                <a:ea typeface="Arial"/>
                <a:cs typeface="Arial"/>
                <a:sym typeface="Arial"/>
              </a:defRPr>
            </a:pPr>
            <a:r>
              <a:rPr dirty="0"/>
              <a:t>The manner that a parent feeds their child is also influenced by how the parent was fed growing up and their current knowledge base.</a:t>
            </a:r>
            <a:endParaRPr lang="en-US" dirty="0"/>
          </a:p>
          <a:p>
            <a:pPr>
              <a:defRPr sz="1400">
                <a:latin typeface="Arial"/>
                <a:ea typeface="Arial"/>
                <a:cs typeface="Arial"/>
                <a:sym typeface="Arial"/>
              </a:defRPr>
            </a:pPr>
            <a:endParaRPr lang="en-US" dirty="0"/>
          </a:p>
          <a:p>
            <a:pPr>
              <a:defRPr sz="1400">
                <a:latin typeface="Arial"/>
                <a:ea typeface="Arial"/>
                <a:cs typeface="Arial"/>
                <a:sym typeface="Arial"/>
              </a:defRPr>
            </a:pPr>
            <a:r>
              <a:rPr lang="en-US" dirty="0"/>
              <a:t>Residents/trainees should engage in reflection aimed at increasing self-awareness, acknowledging privilege, and fighting bias and discrimination.</a:t>
            </a:r>
          </a:p>
          <a:p>
            <a:pPr>
              <a:defRPr sz="1400">
                <a:latin typeface="Arial"/>
                <a:ea typeface="Arial"/>
                <a:cs typeface="Arial"/>
                <a:sym typeface="Arial"/>
              </a:defRPr>
            </a:pPr>
            <a:endParaRPr lang="en-US" dirty="0"/>
          </a:p>
          <a:p>
            <a:pPr>
              <a:defRPr sz="1400">
                <a:latin typeface="Arial"/>
                <a:ea typeface="Arial"/>
                <a:cs typeface="Arial"/>
                <a:sym typeface="Arial"/>
              </a:defRPr>
            </a:pPr>
            <a:r>
              <a:rPr lang="en-US" dirty="0"/>
              <a:t>Resident/trainees should honor native languages and respect cultural norms as they relate to food insecurity</a:t>
            </a:r>
          </a:p>
          <a:p>
            <a:pPr>
              <a:defRPr sz="1400">
                <a:latin typeface="Arial"/>
                <a:ea typeface="Arial"/>
                <a:cs typeface="Arial"/>
                <a:sym typeface="Arial"/>
              </a:defRPr>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noRot="1" noChangeAspect="1"/>
          </p:cNvSpPr>
          <p:nvPr>
            <p:ph type="sldImg"/>
          </p:nvPr>
        </p:nvSpPr>
        <p:spPr>
          <a:prstGeom prst="rect">
            <a:avLst/>
          </a:prstGeom>
        </p:spPr>
        <p:txBody>
          <a:bodyPr/>
          <a:lstStyle/>
          <a:p>
            <a:endParaRPr/>
          </a:p>
        </p:txBody>
      </p:sp>
      <p:sp>
        <p:nvSpPr>
          <p:cNvPr id="653" name="Shape 653"/>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a:defRPr sz="1400">
                <a:latin typeface="Arial"/>
                <a:ea typeface="Arial"/>
                <a:cs typeface="Arial"/>
                <a:sym typeface="Arial"/>
              </a:defRPr>
            </a:pPr>
            <a:r>
              <a:rPr dirty="0"/>
              <a:t>The case study is a 9-month-old infant brought in by mother for a routine health supervision visit. Mother has concerns regarding his feeding and weight.</a:t>
            </a:r>
          </a:p>
          <a:p>
            <a:pPr>
              <a:defRPr sz="1400">
                <a:latin typeface="Arial"/>
                <a:ea typeface="Arial"/>
                <a:cs typeface="Arial"/>
                <a:sym typeface="Arial"/>
              </a:defRPr>
            </a:pPr>
            <a:endParaRPr dirty="0"/>
          </a:p>
          <a:p>
            <a:pPr>
              <a:defRPr sz="1400">
                <a:latin typeface="Arial"/>
                <a:ea typeface="Arial"/>
                <a:cs typeface="Arial"/>
                <a:sym typeface="Arial"/>
              </a:defRPr>
            </a:pPr>
            <a:r>
              <a:rPr dirty="0"/>
              <a:t>You review the birth history which reveals that infant was born at 3</a:t>
            </a:r>
            <a:r>
              <a:rPr lang="en-US" dirty="0"/>
              <a:t>8</a:t>
            </a:r>
            <a:r>
              <a:rPr lang="en-US" baseline="0" dirty="0"/>
              <a:t> 1</a:t>
            </a:r>
            <a:r>
              <a:rPr lang="en-US" dirty="0"/>
              <a:t>/7</a:t>
            </a:r>
            <a:r>
              <a:rPr dirty="0"/>
              <a:t> gestational age with a birth weight of 2.5 kg which was ~3% on the growth chart. His current age is 9 months and 9 days, and he weighs 5.18 kg which is &lt;2% on the growth chart.</a:t>
            </a:r>
          </a:p>
          <a:p>
            <a:pPr>
              <a:defRPr sz="1400">
                <a:latin typeface="Arial"/>
                <a:ea typeface="Arial"/>
                <a:cs typeface="Arial"/>
                <a:sym typeface="Arial"/>
              </a:defRPr>
            </a:pPr>
            <a:endParaRPr dirty="0"/>
          </a:p>
          <a:p>
            <a:pPr>
              <a:defRPr sz="1400">
                <a:latin typeface="Arial"/>
                <a:ea typeface="Arial"/>
                <a:cs typeface="Arial"/>
                <a:sym typeface="Arial"/>
              </a:defRPr>
            </a:pPr>
            <a:r>
              <a:rPr dirty="0"/>
              <a:t>Review of family social history reveals that mother is 26 years of age. Both father and mother work full time. Mother reports that they live in a studio apartment. Infant stays at community day care while parents work.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Shape 660"/>
          <p:cNvSpPr>
            <a:spLocks noGrp="1" noRot="1" noChangeAspect="1"/>
          </p:cNvSpPr>
          <p:nvPr>
            <p:ph type="sldImg"/>
          </p:nvPr>
        </p:nvSpPr>
        <p:spPr>
          <a:prstGeom prst="rect">
            <a:avLst/>
          </a:prstGeom>
        </p:spPr>
        <p:txBody>
          <a:bodyPr/>
          <a:lstStyle/>
          <a:p>
            <a:endParaRPr/>
          </a:p>
        </p:txBody>
      </p:sp>
      <p:sp>
        <p:nvSpPr>
          <p:cNvPr id="661" name="Shape 661"/>
          <p:cNvSpPr>
            <a:spLocks noGrp="1"/>
          </p:cNvSpPr>
          <p:nvPr>
            <p:ph type="body" sz="quarter" idx="1"/>
          </p:nvPr>
        </p:nvSpPr>
        <p:spPr>
          <a:prstGeom prst="rect">
            <a:avLst/>
          </a:prstGeom>
        </p:spPr>
        <p:txBody>
          <a:bodyPr/>
          <a:lstStyle/>
          <a:p>
            <a:pPr defTabSz="931774">
              <a:defRPr sz="1400" b="1" u="sng">
                <a:latin typeface="Arial"/>
                <a:ea typeface="Arial"/>
                <a:cs typeface="Arial"/>
                <a:sym typeface="Arial"/>
              </a:defRPr>
            </a:pPr>
            <a:r>
              <a:rPr dirty="0"/>
              <a:t>Facilitator Guide:</a:t>
            </a:r>
          </a:p>
          <a:p>
            <a:pPr>
              <a:defRPr sz="1400">
                <a:latin typeface="Arial"/>
                <a:ea typeface="Arial"/>
                <a:cs typeface="Arial"/>
                <a:sym typeface="Arial"/>
              </a:defRPr>
            </a:pPr>
            <a:r>
              <a:rPr dirty="0"/>
              <a:t>Mother reports that she nurses him on demand when she is at home. Mother tries to pump at night so that she can give him EBM when he’s a day care. He only breast feeds and takes no infant formula. </a:t>
            </a:r>
          </a:p>
          <a:p>
            <a:pPr>
              <a:defRPr sz="1400">
                <a:latin typeface="Arial"/>
                <a:ea typeface="Arial"/>
                <a:cs typeface="Arial"/>
                <a:sym typeface="Arial"/>
              </a:defRPr>
            </a:pPr>
            <a:endParaRPr dirty="0"/>
          </a:p>
          <a:p>
            <a:pPr>
              <a:defRPr sz="1400">
                <a:latin typeface="Arial"/>
                <a:ea typeface="Arial"/>
                <a:cs typeface="Arial"/>
                <a:sym typeface="Arial"/>
              </a:defRPr>
            </a:pPr>
            <a:r>
              <a:rPr dirty="0"/>
              <a:t>During your physical examination, you notice he is small for age and appears thin. Belly is soft and non-distended. Developmentally appropriate. Normal exam.</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pic>
        <p:nvPicPr>
          <p:cNvPr id="11" name="Picture 2" descr="Picture 2"/>
          <p:cNvPicPr>
            <a:picLocks noChangeAspect="1"/>
          </p:cNvPicPr>
          <p:nvPr/>
        </p:nvPicPr>
        <p:blipFill>
          <a:blip r:embed="rId2"/>
          <a:stretch>
            <a:fillRect/>
          </a:stretch>
        </p:blipFill>
        <p:spPr>
          <a:xfrm>
            <a:off x="3032" y="0"/>
            <a:ext cx="9137937" cy="6858000"/>
          </a:xfrm>
          <a:prstGeom prst="rect">
            <a:avLst/>
          </a:prstGeom>
          <a:ln w="12700">
            <a:miter lim="400000"/>
          </a:ln>
        </p:spPr>
      </p:pic>
      <p:sp>
        <p:nvSpPr>
          <p:cNvPr id="12" name="Picture Placeholder 10"/>
          <p:cNvSpPr>
            <a:spLocks noGrp="1"/>
          </p:cNvSpPr>
          <p:nvPr>
            <p:ph type="pic" sz="quarter" idx="21"/>
          </p:nvPr>
        </p:nvSpPr>
        <p:spPr>
          <a:xfrm>
            <a:off x="6416675" y="4432300"/>
            <a:ext cx="2347916" cy="635000"/>
          </a:xfrm>
          <a:prstGeom prst="rect">
            <a:avLst/>
          </a:prstGeom>
        </p:spPr>
        <p:txBody>
          <a:bodyPr lIns="91439" tIns="45719" rIns="91439" bIns="45719">
            <a:noAutofit/>
          </a:bodyPr>
          <a:lstStyle/>
          <a:p>
            <a:endParaRPr/>
          </a:p>
        </p:txBody>
      </p:sp>
      <p:sp>
        <p:nvSpPr>
          <p:cNvPr id="13" name="Body Level One…"/>
          <p:cNvSpPr txBox="1">
            <a:spLocks noGrp="1"/>
          </p:cNvSpPr>
          <p:nvPr>
            <p:ph type="body" sz="quarter" idx="1"/>
          </p:nvPr>
        </p:nvSpPr>
        <p:spPr>
          <a:xfrm>
            <a:off x="488950" y="1014412"/>
            <a:ext cx="7197725" cy="365131"/>
          </a:xfrm>
          <a:prstGeom prst="rect">
            <a:avLst/>
          </a:prstGeom>
        </p:spPr>
        <p:txBody>
          <a:bodyPr/>
          <a:lstStyle>
            <a:lvl1pPr marL="0" indent="0">
              <a:buSzTx/>
              <a:buFontTx/>
              <a:buNone/>
              <a:defRPr sz="1400" b="1"/>
            </a:lvl1pPr>
            <a:lvl2pPr marL="590550" indent="-133350">
              <a:buFontTx/>
              <a:defRPr sz="1400" b="1"/>
            </a:lvl2pPr>
            <a:lvl3pPr marL="1074419" indent="-160019">
              <a:buFontTx/>
              <a:defRPr sz="1400" b="1"/>
            </a:lvl3pPr>
            <a:lvl4pPr marL="1549400" indent="-177800">
              <a:buFontTx/>
              <a:defRPr sz="1400" b="1"/>
            </a:lvl4pPr>
            <a:lvl5pPr marL="2006600" indent="-177800">
              <a:buFontTx/>
              <a:defRPr sz="1400" b="1"/>
            </a:lvl5pPr>
          </a:lstStyle>
          <a:p>
            <a:r>
              <a:t>Body Level One</a:t>
            </a:r>
          </a:p>
          <a:p>
            <a:pPr lvl="1"/>
            <a:r>
              <a:t>Body Level Two</a:t>
            </a:r>
          </a:p>
          <a:p>
            <a:pPr lvl="2"/>
            <a:r>
              <a:t>Body Level Three</a:t>
            </a:r>
          </a:p>
          <a:p>
            <a:pPr lvl="3"/>
            <a:r>
              <a:t>Body Level Four</a:t>
            </a:r>
          </a:p>
          <a:p>
            <a:pPr lvl="4"/>
            <a:r>
              <a:t>Body Level Five</a:t>
            </a:r>
          </a:p>
        </p:txBody>
      </p:sp>
      <p:sp>
        <p:nvSpPr>
          <p:cNvPr id="14" name="Text Placeholder 12"/>
          <p:cNvSpPr>
            <a:spLocks noGrp="1"/>
          </p:cNvSpPr>
          <p:nvPr>
            <p:ph type="body" sz="quarter" idx="22"/>
          </p:nvPr>
        </p:nvSpPr>
        <p:spPr>
          <a:xfrm>
            <a:off x="494119" y="1391541"/>
            <a:ext cx="7197726" cy="561252"/>
          </a:xfrm>
          <a:prstGeom prst="rect">
            <a:avLst/>
          </a:prstGeom>
        </p:spPr>
        <p:txBody>
          <a:bodyPr/>
          <a:lstStyle/>
          <a:p>
            <a:endParaRPr/>
          </a:p>
        </p:txBody>
      </p:sp>
      <p:sp>
        <p:nvSpPr>
          <p:cNvPr id="15" name="Text Placeholder 12"/>
          <p:cNvSpPr>
            <a:spLocks noGrp="1"/>
          </p:cNvSpPr>
          <p:nvPr>
            <p:ph type="body" sz="quarter" idx="23"/>
          </p:nvPr>
        </p:nvSpPr>
        <p:spPr>
          <a:xfrm>
            <a:off x="494119" y="2677897"/>
            <a:ext cx="7197726" cy="669742"/>
          </a:xfrm>
          <a:prstGeom prst="rect">
            <a:avLst/>
          </a:prstGeom>
        </p:spPr>
        <p:txBody>
          <a:bodyPr/>
          <a:lstStyle/>
          <a:p>
            <a:endParaRPr/>
          </a:p>
        </p:txBody>
      </p:sp>
      <p:sp>
        <p:nvSpPr>
          <p:cNvPr id="16"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1143000" y="1122362"/>
            <a:ext cx="6858000" cy="2387601"/>
          </a:xfrm>
          <a:prstGeom prst="rect">
            <a:avLst/>
          </a:prstGeom>
        </p:spPr>
        <p:txBody>
          <a:bodyPr anchor="b"/>
          <a:lstStyle>
            <a:lvl1pPr>
              <a:defRPr sz="6000">
                <a:latin typeface="Calibri Light"/>
                <a:ea typeface="Calibri Light"/>
                <a:cs typeface="Calibri Light"/>
                <a:sym typeface="Calibri Light"/>
              </a:defRPr>
            </a:lvl1pPr>
          </a:lstStyle>
          <a:p>
            <a:r>
              <a:t>Title Text</a:t>
            </a:r>
          </a:p>
        </p:txBody>
      </p:sp>
      <p:sp>
        <p:nvSpPr>
          <p:cNvPr id="96" name="Body Level One…"/>
          <p:cNvSpPr txBox="1">
            <a:spLocks noGrp="1"/>
          </p:cNvSpPr>
          <p:nvPr>
            <p:ph type="body" sz="quarter" idx="1"/>
          </p:nvPr>
        </p:nvSpPr>
        <p:spPr>
          <a:xfrm>
            <a:off x="1143000" y="3602037"/>
            <a:ext cx="6858000" cy="1655768"/>
          </a:xfrm>
          <a:prstGeom prst="rect">
            <a:avLst/>
          </a:prstGeom>
        </p:spPr>
        <p:txBody>
          <a:bodyPr/>
          <a:lstStyle>
            <a:lvl1pPr marL="0" indent="0" algn="ctr">
              <a:buSzTx/>
              <a:buFontTx/>
              <a:buNone/>
              <a:defRPr sz="2400">
                <a:latin typeface="+mn-lt"/>
                <a:ea typeface="+mn-ea"/>
                <a:cs typeface="+mn-cs"/>
                <a:sym typeface="Calibri"/>
              </a:defRPr>
            </a:lvl1pPr>
            <a:lvl2pPr marL="0" indent="0" algn="ctr">
              <a:buSzTx/>
              <a:buFontTx/>
              <a:buNone/>
              <a:defRPr sz="2400">
                <a:latin typeface="+mn-lt"/>
                <a:ea typeface="+mn-ea"/>
                <a:cs typeface="+mn-cs"/>
                <a:sym typeface="Calibri"/>
              </a:defRPr>
            </a:lvl2pPr>
            <a:lvl3pPr marL="0" indent="0" algn="ctr">
              <a:buSzTx/>
              <a:buFontTx/>
              <a:buNone/>
              <a:defRPr sz="2400">
                <a:latin typeface="+mn-lt"/>
                <a:ea typeface="+mn-ea"/>
                <a:cs typeface="+mn-cs"/>
                <a:sym typeface="Calibri"/>
              </a:defRPr>
            </a:lvl3pPr>
            <a:lvl4pPr marL="0" indent="0" algn="ctr">
              <a:buSzTx/>
              <a:buFontTx/>
              <a:buNone/>
              <a:defRPr sz="2400">
                <a:latin typeface="+mn-lt"/>
                <a:ea typeface="+mn-ea"/>
                <a:cs typeface="+mn-cs"/>
                <a:sym typeface="Calibri"/>
              </a:defRPr>
            </a:lvl4pPr>
            <a:lvl5pPr marL="0" indent="0" algn="ctr">
              <a:buSzTx/>
              <a:buFontTx/>
              <a:buNone/>
              <a:defRPr sz="24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xfrm>
            <a:off x="8256731" y="6414762"/>
            <a:ext cx="258621" cy="248301"/>
          </a:xfrm>
          <a:prstGeom prst="rect">
            <a:avLst/>
          </a:prstGeom>
        </p:spPr>
        <p:txBody>
          <a:bodyPr anchor="ct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628650" y="365125"/>
            <a:ext cx="7886700" cy="1325563"/>
          </a:xfrm>
          <a:prstGeom prst="rect">
            <a:avLst/>
          </a:prstGeom>
        </p:spPr>
        <p:txBody>
          <a:bodyPr anchor="ctr"/>
          <a:lstStyle>
            <a:lvl1pPr algn="l">
              <a:defRPr sz="4400">
                <a:latin typeface="Calibri Light"/>
                <a:ea typeface="Calibri Light"/>
                <a:cs typeface="Calibri Light"/>
                <a:sym typeface="Calibri Light"/>
              </a:defRPr>
            </a:lvl1pPr>
          </a:lstStyle>
          <a:p>
            <a:r>
              <a:t>Title Text</a:t>
            </a:r>
          </a:p>
        </p:txBody>
      </p:sp>
      <p:sp>
        <p:nvSpPr>
          <p:cNvPr id="105" name="Body Level One…"/>
          <p:cNvSpPr txBox="1">
            <a:spLocks noGrp="1"/>
          </p:cNvSpPr>
          <p:nvPr>
            <p:ph type="body" idx="1"/>
          </p:nvPr>
        </p:nvSpPr>
        <p:spPr>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xfrm>
            <a:off x="8256731" y="6414762"/>
            <a:ext cx="258621" cy="248301"/>
          </a:xfrm>
          <a:prstGeom prst="rect">
            <a:avLst/>
          </a:prstGeom>
        </p:spPr>
        <p:txBody>
          <a:bodyPr anchor="ct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3" name="Title Text"/>
          <p:cNvSpPr txBox="1">
            <a:spLocks noGrp="1"/>
          </p:cNvSpPr>
          <p:nvPr>
            <p:ph type="title"/>
          </p:nvPr>
        </p:nvSpPr>
        <p:spPr>
          <a:xfrm>
            <a:off x="623887" y="1709738"/>
            <a:ext cx="7886701" cy="2852737"/>
          </a:xfrm>
          <a:prstGeom prst="rect">
            <a:avLst/>
          </a:prstGeom>
        </p:spPr>
        <p:txBody>
          <a:bodyPr anchor="b"/>
          <a:lstStyle>
            <a:lvl1pPr algn="l">
              <a:defRPr sz="6000">
                <a:latin typeface="Calibri Light"/>
                <a:ea typeface="Calibri Light"/>
                <a:cs typeface="Calibri Light"/>
                <a:sym typeface="Calibri Light"/>
              </a:defRPr>
            </a:lvl1pPr>
          </a:lstStyle>
          <a:p>
            <a:r>
              <a:t>Title Text</a:t>
            </a:r>
          </a:p>
        </p:txBody>
      </p:sp>
      <p:sp>
        <p:nvSpPr>
          <p:cNvPr id="114" name="Body Level One…"/>
          <p:cNvSpPr txBox="1">
            <a:spLocks noGrp="1"/>
          </p:cNvSpPr>
          <p:nvPr>
            <p:ph type="body" sz="quarter" idx="1"/>
          </p:nvPr>
        </p:nvSpPr>
        <p:spPr>
          <a:xfrm>
            <a:off x="623887" y="4589462"/>
            <a:ext cx="7886701" cy="1500193"/>
          </a:xfrm>
          <a:prstGeom prst="rect">
            <a:avLst/>
          </a:prstGeom>
        </p:spPr>
        <p:txBody>
          <a:bodyPr/>
          <a:lstStyle>
            <a:lvl1pPr marL="0" indent="0">
              <a:buSzTx/>
              <a:buFontTx/>
              <a:buNone/>
              <a:defRPr sz="2400">
                <a:solidFill>
                  <a:srgbClr val="888888"/>
                </a:solidFill>
                <a:latin typeface="+mn-lt"/>
                <a:ea typeface="+mn-ea"/>
                <a:cs typeface="+mn-cs"/>
                <a:sym typeface="Calibri"/>
              </a:defRPr>
            </a:lvl1pPr>
            <a:lvl2pPr marL="0" indent="0">
              <a:buSzTx/>
              <a:buFontTx/>
              <a:buNone/>
              <a:defRPr sz="2400">
                <a:solidFill>
                  <a:srgbClr val="888888"/>
                </a:solidFill>
                <a:latin typeface="+mn-lt"/>
                <a:ea typeface="+mn-ea"/>
                <a:cs typeface="+mn-cs"/>
                <a:sym typeface="Calibri"/>
              </a:defRPr>
            </a:lvl2pPr>
            <a:lvl3pPr marL="0" indent="0">
              <a:buSzTx/>
              <a:buFontTx/>
              <a:buNone/>
              <a:defRPr sz="2400">
                <a:solidFill>
                  <a:srgbClr val="888888"/>
                </a:solidFill>
                <a:latin typeface="+mn-lt"/>
                <a:ea typeface="+mn-ea"/>
                <a:cs typeface="+mn-cs"/>
                <a:sym typeface="Calibri"/>
              </a:defRPr>
            </a:lvl3pPr>
            <a:lvl4pPr marL="0" indent="0">
              <a:buSzTx/>
              <a:buFontTx/>
              <a:buNone/>
              <a:defRPr sz="2400">
                <a:solidFill>
                  <a:srgbClr val="888888"/>
                </a:solidFill>
                <a:latin typeface="+mn-lt"/>
                <a:ea typeface="+mn-ea"/>
                <a:cs typeface="+mn-cs"/>
                <a:sym typeface="Calibri"/>
              </a:defRPr>
            </a:lvl4pPr>
            <a:lvl5pPr marL="0" indent="0">
              <a:buSzTx/>
              <a:buFontTx/>
              <a:buNone/>
              <a:defRPr sz="2400">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xfrm>
            <a:off x="8256731" y="6414762"/>
            <a:ext cx="258621" cy="248301"/>
          </a:xfrm>
          <a:prstGeom prst="rect">
            <a:avLst/>
          </a:prstGeom>
        </p:spPr>
        <p:txBody>
          <a:bodyPr anchor="ct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2" name="Title Text"/>
          <p:cNvSpPr txBox="1">
            <a:spLocks noGrp="1"/>
          </p:cNvSpPr>
          <p:nvPr>
            <p:ph type="title"/>
          </p:nvPr>
        </p:nvSpPr>
        <p:spPr>
          <a:xfrm>
            <a:off x="630237" y="365125"/>
            <a:ext cx="7886701" cy="1325563"/>
          </a:xfrm>
          <a:prstGeom prst="rect">
            <a:avLst/>
          </a:prstGeom>
        </p:spPr>
        <p:txBody>
          <a:bodyPr anchor="ctr"/>
          <a:lstStyle>
            <a:lvl1pPr algn="l">
              <a:defRPr sz="4400">
                <a:latin typeface="Calibri Light"/>
                <a:ea typeface="Calibri Light"/>
                <a:cs typeface="Calibri Light"/>
                <a:sym typeface="Calibri Light"/>
              </a:defRPr>
            </a:lvl1pPr>
          </a:lstStyle>
          <a:p>
            <a:r>
              <a:t>Title Text</a:t>
            </a:r>
          </a:p>
        </p:txBody>
      </p:sp>
      <p:sp>
        <p:nvSpPr>
          <p:cNvPr id="123" name="Body Level One…"/>
          <p:cNvSpPr txBox="1">
            <a:spLocks noGrp="1"/>
          </p:cNvSpPr>
          <p:nvPr>
            <p:ph type="body" sz="quarter" idx="1"/>
          </p:nvPr>
        </p:nvSpPr>
        <p:spPr>
          <a:xfrm>
            <a:off x="630237" y="1681163"/>
            <a:ext cx="3868740" cy="823918"/>
          </a:xfrm>
          <a:prstGeom prst="rect">
            <a:avLst/>
          </a:prstGeom>
        </p:spPr>
        <p:txBody>
          <a:bodyPr anchor="b"/>
          <a:lstStyle>
            <a:lvl1pPr marL="0" indent="0">
              <a:buSzTx/>
              <a:buFontTx/>
              <a:buNone/>
              <a:defRPr sz="2400" b="1">
                <a:latin typeface="+mn-lt"/>
                <a:ea typeface="+mn-ea"/>
                <a:cs typeface="+mn-cs"/>
                <a:sym typeface="Calibri"/>
              </a:defRPr>
            </a:lvl1pPr>
            <a:lvl2pPr marL="0" indent="0">
              <a:buSzTx/>
              <a:buFontTx/>
              <a:buNone/>
              <a:defRPr sz="2400" b="1">
                <a:latin typeface="+mn-lt"/>
                <a:ea typeface="+mn-ea"/>
                <a:cs typeface="+mn-cs"/>
                <a:sym typeface="Calibri"/>
              </a:defRPr>
            </a:lvl2pPr>
            <a:lvl3pPr marL="0" indent="0">
              <a:buSzTx/>
              <a:buFontTx/>
              <a:buNone/>
              <a:defRPr sz="2400" b="1">
                <a:latin typeface="+mn-lt"/>
                <a:ea typeface="+mn-ea"/>
                <a:cs typeface="+mn-cs"/>
                <a:sym typeface="Calibri"/>
              </a:defRPr>
            </a:lvl3pPr>
            <a:lvl4pPr marL="0" indent="0">
              <a:buSzTx/>
              <a:buFontTx/>
              <a:buNone/>
              <a:defRPr sz="2400" b="1">
                <a:latin typeface="+mn-lt"/>
                <a:ea typeface="+mn-ea"/>
                <a:cs typeface="+mn-cs"/>
                <a:sym typeface="Calibri"/>
              </a:defRPr>
            </a:lvl4pPr>
            <a:lvl5pPr marL="0" indent="0">
              <a:buSzTx/>
              <a:buFontTx/>
              <a:buNone/>
              <a:defRPr sz="2400"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4" name="Text Placeholder 4"/>
          <p:cNvSpPr>
            <a:spLocks noGrp="1"/>
          </p:cNvSpPr>
          <p:nvPr>
            <p:ph type="body" sz="quarter" idx="21"/>
          </p:nvPr>
        </p:nvSpPr>
        <p:spPr>
          <a:xfrm>
            <a:off x="4629150" y="1681163"/>
            <a:ext cx="3887788" cy="823914"/>
          </a:xfrm>
          <a:prstGeom prst="rect">
            <a:avLst/>
          </a:prstGeom>
        </p:spPr>
        <p:txBody>
          <a:bodyPr anchor="b"/>
          <a:lstStyle/>
          <a:p>
            <a:endParaRPr/>
          </a:p>
        </p:txBody>
      </p:sp>
      <p:sp>
        <p:nvSpPr>
          <p:cNvPr id="125" name="Slide Number"/>
          <p:cNvSpPr txBox="1">
            <a:spLocks noGrp="1"/>
          </p:cNvSpPr>
          <p:nvPr>
            <p:ph type="sldNum" sz="quarter" idx="2"/>
          </p:nvPr>
        </p:nvSpPr>
        <p:spPr>
          <a:xfrm>
            <a:off x="8256731" y="6414762"/>
            <a:ext cx="258621" cy="248301"/>
          </a:xfrm>
          <a:prstGeom prst="rect">
            <a:avLst/>
          </a:prstGeom>
        </p:spPr>
        <p:txBody>
          <a:bodyPr anchor="ct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2" name="Title Text"/>
          <p:cNvSpPr txBox="1">
            <a:spLocks noGrp="1"/>
          </p:cNvSpPr>
          <p:nvPr>
            <p:ph type="title"/>
          </p:nvPr>
        </p:nvSpPr>
        <p:spPr>
          <a:xfrm>
            <a:off x="628650" y="365125"/>
            <a:ext cx="7886700" cy="1325563"/>
          </a:xfrm>
          <a:prstGeom prst="rect">
            <a:avLst/>
          </a:prstGeom>
        </p:spPr>
        <p:txBody>
          <a:bodyPr anchor="ctr"/>
          <a:lstStyle>
            <a:lvl1pPr algn="l">
              <a:defRPr sz="4400">
                <a:latin typeface="Calibri Light"/>
                <a:ea typeface="Calibri Light"/>
                <a:cs typeface="Calibri Light"/>
                <a:sym typeface="Calibri Light"/>
              </a:defRPr>
            </a:lvl1pPr>
          </a:lstStyle>
          <a:p>
            <a:r>
              <a:t>Title Text</a:t>
            </a:r>
          </a:p>
        </p:txBody>
      </p:sp>
      <p:sp>
        <p:nvSpPr>
          <p:cNvPr id="133" name="Slide Number"/>
          <p:cNvSpPr txBox="1">
            <a:spLocks noGrp="1"/>
          </p:cNvSpPr>
          <p:nvPr>
            <p:ph type="sldNum" sz="quarter" idx="2"/>
          </p:nvPr>
        </p:nvSpPr>
        <p:spPr>
          <a:xfrm>
            <a:off x="8256731" y="6414762"/>
            <a:ext cx="258621" cy="248301"/>
          </a:xfrm>
          <a:prstGeom prst="rect">
            <a:avLst/>
          </a:prstGeom>
        </p:spPr>
        <p:txBody>
          <a:bodyPr anchor="ct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0" name="Slide Number"/>
          <p:cNvSpPr txBox="1">
            <a:spLocks noGrp="1"/>
          </p:cNvSpPr>
          <p:nvPr>
            <p:ph type="sldNum" sz="quarter" idx="2"/>
          </p:nvPr>
        </p:nvSpPr>
        <p:spPr>
          <a:xfrm>
            <a:off x="8256731" y="6414762"/>
            <a:ext cx="258621" cy="248301"/>
          </a:xfrm>
          <a:prstGeom prst="rect">
            <a:avLst/>
          </a:prstGeom>
        </p:spPr>
        <p:txBody>
          <a:bodyPr anchor="ct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47" name="Title Text"/>
          <p:cNvSpPr txBox="1">
            <a:spLocks noGrp="1"/>
          </p:cNvSpPr>
          <p:nvPr>
            <p:ph type="title"/>
          </p:nvPr>
        </p:nvSpPr>
        <p:spPr>
          <a:xfrm>
            <a:off x="630237" y="457200"/>
            <a:ext cx="2949576" cy="1600200"/>
          </a:xfrm>
          <a:prstGeom prst="rect">
            <a:avLst/>
          </a:prstGeom>
        </p:spPr>
        <p:txBody>
          <a:bodyPr anchor="b"/>
          <a:lstStyle>
            <a:lvl1pPr algn="l">
              <a:defRPr sz="3200">
                <a:latin typeface="Calibri Light"/>
                <a:ea typeface="Calibri Light"/>
                <a:cs typeface="Calibri Light"/>
                <a:sym typeface="Calibri Light"/>
              </a:defRPr>
            </a:lvl1pPr>
          </a:lstStyle>
          <a:p>
            <a:r>
              <a:t>Title Text</a:t>
            </a:r>
          </a:p>
        </p:txBody>
      </p:sp>
      <p:sp>
        <p:nvSpPr>
          <p:cNvPr id="148" name="Body Level One…"/>
          <p:cNvSpPr txBox="1">
            <a:spLocks noGrp="1"/>
          </p:cNvSpPr>
          <p:nvPr>
            <p:ph type="body" sz="half" idx="1"/>
          </p:nvPr>
        </p:nvSpPr>
        <p:spPr>
          <a:xfrm>
            <a:off x="3887787" y="987425"/>
            <a:ext cx="4629154" cy="4873625"/>
          </a:xfrm>
          <a:prstGeom prst="rect">
            <a:avLst/>
          </a:prstGeom>
        </p:spPr>
        <p:txBody>
          <a:bodyPr/>
          <a:lstStyle>
            <a:lvl1pPr>
              <a:defRPr sz="3200">
                <a:latin typeface="+mn-lt"/>
                <a:ea typeface="+mn-ea"/>
                <a:cs typeface="+mn-cs"/>
                <a:sym typeface="Calibri"/>
              </a:defRPr>
            </a:lvl1pPr>
            <a:lvl2pPr marL="718457" indent="-261257">
              <a:defRPr sz="3200">
                <a:latin typeface="+mn-lt"/>
                <a:ea typeface="+mn-ea"/>
                <a:cs typeface="+mn-cs"/>
                <a:sym typeface="Calibri"/>
              </a:defRPr>
            </a:lvl2pPr>
            <a:lvl3pPr marL="1219200" indent="-304800">
              <a:defRPr sz="3200">
                <a:latin typeface="+mn-lt"/>
                <a:ea typeface="+mn-ea"/>
                <a:cs typeface="+mn-cs"/>
                <a:sym typeface="Calibri"/>
              </a:defRPr>
            </a:lvl3pPr>
            <a:lvl4pPr marL="1737360" indent="-365760">
              <a:defRPr sz="3200">
                <a:latin typeface="+mn-lt"/>
                <a:ea typeface="+mn-ea"/>
                <a:cs typeface="+mn-cs"/>
                <a:sym typeface="Calibri"/>
              </a:defRPr>
            </a:lvl4pPr>
            <a:lvl5pPr marL="2194560" indent="-365760">
              <a:defRPr sz="32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9" name="Text Placeholder 3"/>
          <p:cNvSpPr>
            <a:spLocks noGrp="1"/>
          </p:cNvSpPr>
          <p:nvPr>
            <p:ph type="body" sz="quarter" idx="21"/>
          </p:nvPr>
        </p:nvSpPr>
        <p:spPr>
          <a:xfrm>
            <a:off x="630237" y="2057400"/>
            <a:ext cx="2949576" cy="3811588"/>
          </a:xfrm>
          <a:prstGeom prst="rect">
            <a:avLst/>
          </a:prstGeom>
        </p:spPr>
        <p:txBody>
          <a:bodyPr/>
          <a:lstStyle/>
          <a:p>
            <a:endParaRPr/>
          </a:p>
        </p:txBody>
      </p:sp>
      <p:sp>
        <p:nvSpPr>
          <p:cNvPr id="150" name="Slide Number"/>
          <p:cNvSpPr txBox="1">
            <a:spLocks noGrp="1"/>
          </p:cNvSpPr>
          <p:nvPr>
            <p:ph type="sldNum" sz="quarter" idx="2"/>
          </p:nvPr>
        </p:nvSpPr>
        <p:spPr>
          <a:xfrm>
            <a:off x="8256731" y="6414762"/>
            <a:ext cx="258621" cy="248301"/>
          </a:xfrm>
          <a:prstGeom prst="rect">
            <a:avLst/>
          </a:prstGeom>
        </p:spPr>
        <p:txBody>
          <a:bodyPr anchor="ct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57" name="Title Text"/>
          <p:cNvSpPr txBox="1">
            <a:spLocks noGrp="1"/>
          </p:cNvSpPr>
          <p:nvPr>
            <p:ph type="title"/>
          </p:nvPr>
        </p:nvSpPr>
        <p:spPr>
          <a:xfrm>
            <a:off x="630237" y="457200"/>
            <a:ext cx="2949576" cy="1600200"/>
          </a:xfrm>
          <a:prstGeom prst="rect">
            <a:avLst/>
          </a:prstGeom>
        </p:spPr>
        <p:txBody>
          <a:bodyPr anchor="b"/>
          <a:lstStyle>
            <a:lvl1pPr algn="l">
              <a:defRPr sz="3200">
                <a:latin typeface="Calibri Light"/>
                <a:ea typeface="Calibri Light"/>
                <a:cs typeface="Calibri Light"/>
                <a:sym typeface="Calibri Light"/>
              </a:defRPr>
            </a:lvl1pPr>
          </a:lstStyle>
          <a:p>
            <a:r>
              <a:t>Title Text</a:t>
            </a:r>
          </a:p>
        </p:txBody>
      </p:sp>
      <p:sp>
        <p:nvSpPr>
          <p:cNvPr id="158" name="Picture Placeholder 2"/>
          <p:cNvSpPr>
            <a:spLocks noGrp="1"/>
          </p:cNvSpPr>
          <p:nvPr>
            <p:ph type="pic" sz="half" idx="21"/>
          </p:nvPr>
        </p:nvSpPr>
        <p:spPr>
          <a:xfrm>
            <a:off x="3887787" y="987425"/>
            <a:ext cx="4629154" cy="4873625"/>
          </a:xfrm>
          <a:prstGeom prst="rect">
            <a:avLst/>
          </a:prstGeom>
        </p:spPr>
        <p:txBody>
          <a:bodyPr lIns="91439" tIns="45719" rIns="91439" bIns="45719">
            <a:noAutofit/>
          </a:bodyPr>
          <a:lstStyle/>
          <a:p>
            <a:endParaRPr/>
          </a:p>
        </p:txBody>
      </p:sp>
      <p:sp>
        <p:nvSpPr>
          <p:cNvPr id="159" name="Body Level One…"/>
          <p:cNvSpPr txBox="1">
            <a:spLocks noGrp="1"/>
          </p:cNvSpPr>
          <p:nvPr>
            <p:ph type="body" sz="quarter" idx="1"/>
          </p:nvPr>
        </p:nvSpPr>
        <p:spPr>
          <a:xfrm>
            <a:off x="630237" y="2057400"/>
            <a:ext cx="2949576" cy="3811588"/>
          </a:xfrm>
          <a:prstGeom prst="rect">
            <a:avLst/>
          </a:prstGeom>
        </p:spPr>
        <p:txBody>
          <a:bodyPr/>
          <a:lstStyle>
            <a:lvl1pPr marL="0" indent="0">
              <a:buSzTx/>
              <a:buFontTx/>
              <a:buNone/>
              <a:defRPr sz="1600">
                <a:latin typeface="+mn-lt"/>
                <a:ea typeface="+mn-ea"/>
                <a:cs typeface="+mn-cs"/>
                <a:sym typeface="Calibri"/>
              </a:defRPr>
            </a:lvl1pPr>
            <a:lvl2pPr marL="0" indent="0">
              <a:buSzTx/>
              <a:buFontTx/>
              <a:buNone/>
              <a:defRPr sz="1600">
                <a:latin typeface="+mn-lt"/>
                <a:ea typeface="+mn-ea"/>
                <a:cs typeface="+mn-cs"/>
                <a:sym typeface="Calibri"/>
              </a:defRPr>
            </a:lvl2pPr>
            <a:lvl3pPr marL="0" indent="0">
              <a:buSzTx/>
              <a:buFontTx/>
              <a:buNone/>
              <a:defRPr sz="1600">
                <a:latin typeface="+mn-lt"/>
                <a:ea typeface="+mn-ea"/>
                <a:cs typeface="+mn-cs"/>
                <a:sym typeface="Calibri"/>
              </a:defRPr>
            </a:lvl3pPr>
            <a:lvl4pPr marL="0" indent="0">
              <a:buSzTx/>
              <a:buFontTx/>
              <a:buNone/>
              <a:defRPr sz="1600">
                <a:latin typeface="+mn-lt"/>
                <a:ea typeface="+mn-ea"/>
                <a:cs typeface="+mn-cs"/>
                <a:sym typeface="Calibri"/>
              </a:defRPr>
            </a:lvl4pPr>
            <a:lvl5pPr marL="0" indent="0">
              <a:buSzTx/>
              <a:buFontTx/>
              <a:buNone/>
              <a:defRPr sz="16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0" name="Slide Number"/>
          <p:cNvSpPr txBox="1">
            <a:spLocks noGrp="1"/>
          </p:cNvSpPr>
          <p:nvPr>
            <p:ph type="sldNum" sz="quarter" idx="2"/>
          </p:nvPr>
        </p:nvSpPr>
        <p:spPr>
          <a:xfrm>
            <a:off x="8256731" y="6414762"/>
            <a:ext cx="258621" cy="248301"/>
          </a:xfrm>
          <a:prstGeom prst="rect">
            <a:avLst/>
          </a:prstGeom>
        </p:spPr>
        <p:txBody>
          <a:bodyPr anchor="ct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7" name="Title Text"/>
          <p:cNvSpPr txBox="1">
            <a:spLocks noGrp="1"/>
          </p:cNvSpPr>
          <p:nvPr>
            <p:ph type="title"/>
          </p:nvPr>
        </p:nvSpPr>
        <p:spPr>
          <a:xfrm>
            <a:off x="685800" y="1867661"/>
            <a:ext cx="7772400" cy="923330"/>
          </a:xfrm>
          <a:prstGeom prst="rect">
            <a:avLst/>
          </a:prstGeom>
        </p:spPr>
        <p:txBody>
          <a:bodyPr lIns="0" tIns="0" rIns="0" bIns="0"/>
          <a:lstStyle>
            <a:lvl1pPr defTabSz="457200">
              <a:lnSpc>
                <a:spcPct val="100000"/>
              </a:lnSpc>
              <a:defRPr sz="6000">
                <a:solidFill>
                  <a:srgbClr val="FFFFFF"/>
                </a:solidFill>
                <a:latin typeface="+mn-lt"/>
                <a:ea typeface="+mn-ea"/>
                <a:cs typeface="+mn-cs"/>
                <a:sym typeface="Calibri"/>
              </a:defRPr>
            </a:lvl1pPr>
          </a:lstStyle>
          <a:p>
            <a:r>
              <a:t>Title Text</a:t>
            </a:r>
          </a:p>
        </p:txBody>
      </p:sp>
      <p:pic>
        <p:nvPicPr>
          <p:cNvPr id="168" name="Picture 3" descr="Picture 3"/>
          <p:cNvPicPr>
            <a:picLocks noChangeAspect="1"/>
          </p:cNvPicPr>
          <p:nvPr/>
        </p:nvPicPr>
        <p:blipFill>
          <a:blip r:embed="rId3"/>
          <a:stretch>
            <a:fillRect/>
          </a:stretch>
        </p:blipFill>
        <p:spPr>
          <a:xfrm>
            <a:off x="5125315" y="5874484"/>
            <a:ext cx="3681025" cy="542026"/>
          </a:xfrm>
          <a:prstGeom prst="rect">
            <a:avLst/>
          </a:prstGeom>
          <a:ln w="12700">
            <a:miter lim="400000"/>
          </a:ln>
        </p:spPr>
      </p:pic>
      <p:sp>
        <p:nvSpPr>
          <p:cNvPr id="169" name="Picture Placeholder 2"/>
          <p:cNvSpPr>
            <a:spLocks noGrp="1"/>
          </p:cNvSpPr>
          <p:nvPr>
            <p:ph type="pic" sz="half" idx="21"/>
          </p:nvPr>
        </p:nvSpPr>
        <p:spPr>
          <a:xfrm>
            <a:off x="0" y="3337685"/>
            <a:ext cx="4171759" cy="3520315"/>
          </a:xfrm>
          <a:prstGeom prst="rect">
            <a:avLst/>
          </a:prstGeom>
        </p:spPr>
        <p:txBody>
          <a:bodyPr lIns="91439" tIns="45719" rIns="91439" bIns="45719">
            <a:noAutofit/>
          </a:bodyPr>
          <a:lstStyle/>
          <a:p>
            <a:endParaRPr/>
          </a:p>
        </p:txBody>
      </p:sp>
      <p:sp>
        <p:nvSpPr>
          <p:cNvPr id="170"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77"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a:p>
        </p:txBody>
      </p:sp>
      <p:sp>
        <p:nvSpPr>
          <p:cNvPr id="178"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a:p>
        </p:txBody>
      </p:sp>
      <p:sp>
        <p:nvSpPr>
          <p:cNvPr id="179" name="Rectangle 8"/>
          <p:cNvSpPr/>
          <p:nvPr/>
        </p:nvSpPr>
        <p:spPr>
          <a:xfrm>
            <a:off x="0" y="328185"/>
            <a:ext cx="9144000" cy="164099"/>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a:p>
        </p:txBody>
      </p:sp>
      <p:pic>
        <p:nvPicPr>
          <p:cNvPr id="180" name="Picture 9" descr="Picture 9"/>
          <p:cNvPicPr>
            <a:picLocks noChangeAspect="1"/>
          </p:cNvPicPr>
          <p:nvPr/>
        </p:nvPicPr>
        <p:blipFill>
          <a:blip r:embed="rId2"/>
          <a:stretch>
            <a:fillRect/>
          </a:stretch>
        </p:blipFill>
        <p:spPr>
          <a:xfrm>
            <a:off x="5488132" y="6126162"/>
            <a:ext cx="3444503" cy="509155"/>
          </a:xfrm>
          <a:prstGeom prst="rect">
            <a:avLst/>
          </a:prstGeom>
          <a:ln w="12700">
            <a:miter lim="400000"/>
          </a:ln>
        </p:spPr>
      </p:pic>
      <p:sp>
        <p:nvSpPr>
          <p:cNvPr id="181" name="Straight Connector 10"/>
          <p:cNvSpPr/>
          <p:nvPr/>
        </p:nvSpPr>
        <p:spPr>
          <a:xfrm>
            <a:off x="363864" y="6499490"/>
            <a:ext cx="5007244" cy="1"/>
          </a:xfrm>
          <a:prstGeom prst="line">
            <a:avLst/>
          </a:prstGeom>
          <a:ln w="50800">
            <a:solidFill>
              <a:srgbClr val="AFE3F5"/>
            </a:solidFill>
          </a:ln>
        </p:spPr>
        <p:txBody>
          <a:bodyPr lIns="45718" tIns="45718" rIns="45718" bIns="45718"/>
          <a:lstStyle/>
          <a:p>
            <a:endParaRPr/>
          </a:p>
        </p:txBody>
      </p:sp>
      <p:sp>
        <p:nvSpPr>
          <p:cNvPr id="182" name="Title Text"/>
          <p:cNvSpPr txBox="1">
            <a:spLocks noGrp="1"/>
          </p:cNvSpPr>
          <p:nvPr>
            <p:ph type="title"/>
          </p:nvPr>
        </p:nvSpPr>
        <p:spPr>
          <a:xfrm>
            <a:off x="457200" y="1446196"/>
            <a:ext cx="8229600" cy="646338"/>
          </a:xfrm>
          <a:prstGeom prst="rect">
            <a:avLst/>
          </a:prstGeom>
        </p:spPr>
        <p:txBody>
          <a:bodyPr anchor="ctr"/>
          <a:lstStyle>
            <a:lvl1pPr defTabSz="457200">
              <a:lnSpc>
                <a:spcPct val="100000"/>
              </a:lnSpc>
              <a:defRPr sz="3600" b="1" cap="small">
                <a:solidFill>
                  <a:srgbClr val="D84E19"/>
                </a:solidFill>
                <a:latin typeface="Georgia"/>
                <a:ea typeface="Georgia"/>
                <a:cs typeface="Georgia"/>
                <a:sym typeface="Georgia"/>
              </a:defRPr>
            </a:lvl1pPr>
          </a:lstStyle>
          <a:p>
            <a:r>
              <a:t>Title Text</a:t>
            </a:r>
          </a:p>
        </p:txBody>
      </p:sp>
      <p:sp>
        <p:nvSpPr>
          <p:cNvPr id="183" name="Body Level One…"/>
          <p:cNvSpPr txBox="1">
            <a:spLocks noGrp="1"/>
          </p:cNvSpPr>
          <p:nvPr>
            <p:ph type="body" idx="1"/>
          </p:nvPr>
        </p:nvSpPr>
        <p:spPr>
          <a:xfrm>
            <a:off x="457200" y="2569464"/>
            <a:ext cx="8229600" cy="3439822"/>
          </a:xfrm>
          <a:prstGeom prst="rect">
            <a:avLst/>
          </a:prstGeom>
        </p:spPr>
        <p:txBody>
          <a:bodyPr/>
          <a:lstStyle>
            <a:lvl1pPr marL="342900" indent="-342900" defTabSz="457200">
              <a:lnSpc>
                <a:spcPct val="100000"/>
              </a:lnSpc>
              <a:spcBef>
                <a:spcPts val="700"/>
              </a:spcBef>
              <a:buClr>
                <a:srgbClr val="F5AA2C"/>
              </a:buClr>
              <a:defRPr sz="3200">
                <a:latin typeface="+mn-lt"/>
                <a:ea typeface="+mn-ea"/>
                <a:cs typeface="+mn-cs"/>
                <a:sym typeface="Calibri"/>
              </a:defRPr>
            </a:lvl1pPr>
            <a:lvl2pPr marL="783771" indent="-326571" defTabSz="457200">
              <a:lnSpc>
                <a:spcPct val="100000"/>
              </a:lnSpc>
              <a:spcBef>
                <a:spcPts val="700"/>
              </a:spcBef>
              <a:buClr>
                <a:srgbClr val="F5AA2C"/>
              </a:buClr>
              <a:buChar char="–"/>
              <a:defRPr sz="3200">
                <a:latin typeface="+mn-lt"/>
                <a:ea typeface="+mn-ea"/>
                <a:cs typeface="+mn-cs"/>
                <a:sym typeface="Calibri"/>
              </a:defRPr>
            </a:lvl2pPr>
            <a:lvl3pPr marL="1371600" indent="-457200" defTabSz="457200">
              <a:lnSpc>
                <a:spcPct val="100000"/>
              </a:lnSpc>
              <a:spcBef>
                <a:spcPts val="700"/>
              </a:spcBef>
              <a:buClr>
                <a:srgbClr val="F5AA2C"/>
              </a:buClr>
              <a:buChar char="▪"/>
              <a:defRPr sz="3200">
                <a:latin typeface="+mn-lt"/>
                <a:ea typeface="+mn-ea"/>
                <a:cs typeface="+mn-cs"/>
                <a:sym typeface="Calibri"/>
              </a:defRPr>
            </a:lvl3pPr>
            <a:lvl4pPr marL="1737360" indent="-365760" defTabSz="457200">
              <a:lnSpc>
                <a:spcPct val="100000"/>
              </a:lnSpc>
              <a:spcBef>
                <a:spcPts val="700"/>
              </a:spcBef>
              <a:buClr>
                <a:srgbClr val="F5AA2C"/>
              </a:buClr>
              <a:buChar char="~"/>
              <a:defRPr sz="3200">
                <a:latin typeface="+mn-lt"/>
                <a:ea typeface="+mn-ea"/>
                <a:cs typeface="+mn-cs"/>
                <a:sym typeface="Calibri"/>
              </a:defRPr>
            </a:lvl4pPr>
            <a:lvl5pPr marL="2194560" indent="-365760" defTabSz="457200">
              <a:lnSpc>
                <a:spcPct val="100000"/>
              </a:lnSpc>
              <a:spcBef>
                <a:spcPts val="700"/>
              </a:spcBef>
              <a:buClr>
                <a:srgbClr val="F5AA2C"/>
              </a:buClr>
              <a:buChar char="»"/>
              <a:defRPr sz="32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91"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a:p>
        </p:txBody>
      </p:sp>
      <p:sp>
        <p:nvSpPr>
          <p:cNvPr id="192"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a:p>
        </p:txBody>
      </p:sp>
      <p:sp>
        <p:nvSpPr>
          <p:cNvPr id="193" name="Rectangle 8"/>
          <p:cNvSpPr/>
          <p:nvPr/>
        </p:nvSpPr>
        <p:spPr>
          <a:xfrm>
            <a:off x="0" y="328185"/>
            <a:ext cx="9144000" cy="164099"/>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a:p>
        </p:txBody>
      </p:sp>
      <p:pic>
        <p:nvPicPr>
          <p:cNvPr id="194" name="Picture 9" descr="Picture 9"/>
          <p:cNvPicPr>
            <a:picLocks noChangeAspect="1"/>
          </p:cNvPicPr>
          <p:nvPr/>
        </p:nvPicPr>
        <p:blipFill>
          <a:blip r:embed="rId2"/>
          <a:stretch>
            <a:fillRect/>
          </a:stretch>
        </p:blipFill>
        <p:spPr>
          <a:xfrm>
            <a:off x="5488132" y="6126162"/>
            <a:ext cx="3444503" cy="509155"/>
          </a:xfrm>
          <a:prstGeom prst="rect">
            <a:avLst/>
          </a:prstGeom>
          <a:ln w="12700">
            <a:miter lim="400000"/>
          </a:ln>
        </p:spPr>
      </p:pic>
      <p:sp>
        <p:nvSpPr>
          <p:cNvPr id="195" name="Straight Connector 10"/>
          <p:cNvSpPr/>
          <p:nvPr/>
        </p:nvSpPr>
        <p:spPr>
          <a:xfrm>
            <a:off x="363864" y="6499490"/>
            <a:ext cx="5007244" cy="1"/>
          </a:xfrm>
          <a:prstGeom prst="line">
            <a:avLst/>
          </a:prstGeom>
          <a:ln w="50800">
            <a:solidFill>
              <a:srgbClr val="AFE3F5"/>
            </a:solidFill>
          </a:ln>
        </p:spPr>
        <p:txBody>
          <a:bodyPr lIns="45718" tIns="45718" rIns="45718" bIns="45718"/>
          <a:lstStyle/>
          <a:p>
            <a:endParaRPr/>
          </a:p>
        </p:txBody>
      </p:sp>
      <p:sp>
        <p:nvSpPr>
          <p:cNvPr id="196" name="Title Text"/>
          <p:cNvSpPr txBox="1">
            <a:spLocks noGrp="1"/>
          </p:cNvSpPr>
          <p:nvPr>
            <p:ph type="title"/>
          </p:nvPr>
        </p:nvSpPr>
        <p:spPr>
          <a:xfrm>
            <a:off x="457200" y="1309038"/>
            <a:ext cx="8229600" cy="646337"/>
          </a:xfrm>
          <a:prstGeom prst="rect">
            <a:avLst/>
          </a:prstGeom>
        </p:spPr>
        <p:txBody>
          <a:bodyPr anchor="ctr"/>
          <a:lstStyle>
            <a:lvl1pPr defTabSz="457200">
              <a:lnSpc>
                <a:spcPct val="100000"/>
              </a:lnSpc>
              <a:defRPr sz="3600" b="1" cap="small">
                <a:solidFill>
                  <a:srgbClr val="D84E19"/>
                </a:solidFill>
                <a:latin typeface="Georgia"/>
                <a:ea typeface="Georgia"/>
                <a:cs typeface="Georgia"/>
                <a:sym typeface="Georgia"/>
              </a:defRPr>
            </a:lvl1pPr>
          </a:lstStyle>
          <a:p>
            <a:r>
              <a:t>Title Text</a:t>
            </a:r>
          </a:p>
        </p:txBody>
      </p:sp>
      <p:sp>
        <p:nvSpPr>
          <p:cNvPr id="197" name="Body Level One…"/>
          <p:cNvSpPr txBox="1">
            <a:spLocks noGrp="1"/>
          </p:cNvSpPr>
          <p:nvPr>
            <p:ph type="body" sz="half" idx="1"/>
          </p:nvPr>
        </p:nvSpPr>
        <p:spPr>
          <a:xfrm>
            <a:off x="457200" y="2194560"/>
            <a:ext cx="4038600" cy="3836011"/>
          </a:xfrm>
          <a:prstGeom prst="rect">
            <a:avLst/>
          </a:prstGeom>
        </p:spPr>
        <p:txBody>
          <a:bodyPr/>
          <a:lstStyle>
            <a:lvl1pPr marL="342900" indent="-342900" defTabSz="457200">
              <a:lnSpc>
                <a:spcPct val="100000"/>
              </a:lnSpc>
              <a:spcBef>
                <a:spcPts val="600"/>
              </a:spcBef>
              <a:buClr>
                <a:srgbClr val="AFE3F5"/>
              </a:buClr>
              <a:defRPr>
                <a:latin typeface="+mn-lt"/>
                <a:ea typeface="+mn-ea"/>
                <a:cs typeface="+mn-cs"/>
                <a:sym typeface="Calibri"/>
              </a:defRPr>
            </a:lvl1pPr>
            <a:lvl2pPr marL="790575" indent="-333375" defTabSz="457200">
              <a:lnSpc>
                <a:spcPct val="100000"/>
              </a:lnSpc>
              <a:spcBef>
                <a:spcPts val="600"/>
              </a:spcBef>
              <a:buClr>
                <a:srgbClr val="AFE3F5"/>
              </a:buClr>
              <a:buChar char="–"/>
              <a:defRPr>
                <a:latin typeface="+mn-lt"/>
                <a:ea typeface="+mn-ea"/>
                <a:cs typeface="+mn-cs"/>
                <a:sym typeface="Calibri"/>
              </a:defRPr>
            </a:lvl2pPr>
            <a:lvl3pPr defTabSz="457200">
              <a:lnSpc>
                <a:spcPct val="100000"/>
              </a:lnSpc>
              <a:spcBef>
                <a:spcPts val="600"/>
              </a:spcBef>
              <a:buClr>
                <a:srgbClr val="AFE3F5"/>
              </a:buClr>
              <a:buChar char="▪"/>
              <a:defRPr>
                <a:latin typeface="+mn-lt"/>
                <a:ea typeface="+mn-ea"/>
                <a:cs typeface="+mn-cs"/>
                <a:sym typeface="Calibri"/>
              </a:defRPr>
            </a:lvl3pPr>
            <a:lvl4pPr defTabSz="457200">
              <a:lnSpc>
                <a:spcPct val="100000"/>
              </a:lnSpc>
              <a:spcBef>
                <a:spcPts val="600"/>
              </a:spcBef>
              <a:buClr>
                <a:srgbClr val="AFE3F5"/>
              </a:buClr>
              <a:buChar char="–"/>
              <a:defRPr>
                <a:latin typeface="+mn-lt"/>
                <a:ea typeface="+mn-ea"/>
                <a:cs typeface="+mn-cs"/>
                <a:sym typeface="Calibri"/>
              </a:defRPr>
            </a:lvl4pPr>
            <a:lvl5pPr defTabSz="457200">
              <a:lnSpc>
                <a:spcPct val="100000"/>
              </a:lnSpc>
              <a:spcBef>
                <a:spcPts val="600"/>
              </a:spcBef>
              <a:buClr>
                <a:srgbClr val="AFE3F5"/>
              </a:buClr>
              <a:buChar cha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5" name="Title Text"/>
          <p:cNvSpPr txBox="1">
            <a:spLocks noGrp="1"/>
          </p:cNvSpPr>
          <p:nvPr>
            <p:ph type="title"/>
          </p:nvPr>
        </p:nvSpPr>
        <p:spPr>
          <a:xfrm>
            <a:off x="457200" y="2340864"/>
            <a:ext cx="8349140" cy="831003"/>
          </a:xfrm>
          <a:prstGeom prst="rect">
            <a:avLst/>
          </a:prstGeom>
        </p:spPr>
        <p:txBody>
          <a:bodyPr/>
          <a:lstStyle>
            <a:lvl1pPr defTabSz="457200">
              <a:lnSpc>
                <a:spcPct val="100000"/>
              </a:lnSpc>
              <a:defRPr sz="4800" b="1">
                <a:solidFill>
                  <a:srgbClr val="F5AA2C"/>
                </a:solidFill>
                <a:latin typeface="+mn-lt"/>
                <a:ea typeface="+mn-ea"/>
                <a:cs typeface="+mn-cs"/>
                <a:sym typeface="Calibri"/>
              </a:defRPr>
            </a:lvl1pPr>
          </a:lstStyle>
          <a:p>
            <a:r>
              <a:t>Title Text</a:t>
            </a:r>
          </a:p>
        </p:txBody>
      </p:sp>
      <p:sp>
        <p:nvSpPr>
          <p:cNvPr id="206" name="Picture Placeholder 2"/>
          <p:cNvSpPr>
            <a:spLocks noGrp="1"/>
          </p:cNvSpPr>
          <p:nvPr>
            <p:ph type="pic" sz="half" idx="21"/>
          </p:nvPr>
        </p:nvSpPr>
        <p:spPr>
          <a:xfrm>
            <a:off x="0" y="3337685"/>
            <a:ext cx="4171759" cy="3520315"/>
          </a:xfrm>
          <a:prstGeom prst="rect">
            <a:avLst/>
          </a:prstGeom>
        </p:spPr>
        <p:txBody>
          <a:bodyPr lIns="91439" tIns="45719" rIns="91439" bIns="45719">
            <a:noAutofit/>
          </a:bodyPr>
          <a:lstStyle/>
          <a:p>
            <a:endParaRPr/>
          </a:p>
        </p:txBody>
      </p:sp>
      <p:pic>
        <p:nvPicPr>
          <p:cNvPr id="207" name="Picture 3" descr="Picture 3"/>
          <p:cNvPicPr>
            <a:picLocks noChangeAspect="1"/>
          </p:cNvPicPr>
          <p:nvPr/>
        </p:nvPicPr>
        <p:blipFill>
          <a:blip r:embed="rId3"/>
          <a:stretch>
            <a:fillRect/>
          </a:stretch>
        </p:blipFill>
        <p:spPr>
          <a:xfrm>
            <a:off x="5125315" y="5874484"/>
            <a:ext cx="3681025" cy="542026"/>
          </a:xfrm>
          <a:prstGeom prst="rect">
            <a:avLst/>
          </a:prstGeom>
          <a:ln w="12700">
            <a:miter lim="400000"/>
          </a:ln>
        </p:spPr>
      </p:pic>
      <p:sp>
        <p:nvSpPr>
          <p:cNvPr id="20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15"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a:p>
        </p:txBody>
      </p:sp>
      <p:sp>
        <p:nvSpPr>
          <p:cNvPr id="216"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a:p>
        </p:txBody>
      </p:sp>
      <p:sp>
        <p:nvSpPr>
          <p:cNvPr id="217" name="Rectangle 8"/>
          <p:cNvSpPr/>
          <p:nvPr/>
        </p:nvSpPr>
        <p:spPr>
          <a:xfrm>
            <a:off x="0" y="328185"/>
            <a:ext cx="9144000" cy="164099"/>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a:p>
        </p:txBody>
      </p:sp>
      <p:pic>
        <p:nvPicPr>
          <p:cNvPr id="218" name="Picture 9" descr="Picture 9"/>
          <p:cNvPicPr>
            <a:picLocks noChangeAspect="1"/>
          </p:cNvPicPr>
          <p:nvPr/>
        </p:nvPicPr>
        <p:blipFill>
          <a:blip r:embed="rId2"/>
          <a:stretch>
            <a:fillRect/>
          </a:stretch>
        </p:blipFill>
        <p:spPr>
          <a:xfrm>
            <a:off x="5488132" y="6126162"/>
            <a:ext cx="3444503" cy="509155"/>
          </a:xfrm>
          <a:prstGeom prst="rect">
            <a:avLst/>
          </a:prstGeom>
          <a:ln w="12700">
            <a:miter lim="400000"/>
          </a:ln>
        </p:spPr>
      </p:pic>
      <p:sp>
        <p:nvSpPr>
          <p:cNvPr id="219" name="Straight Connector 10"/>
          <p:cNvSpPr/>
          <p:nvPr/>
        </p:nvSpPr>
        <p:spPr>
          <a:xfrm>
            <a:off x="363864" y="6499490"/>
            <a:ext cx="5007244" cy="1"/>
          </a:xfrm>
          <a:prstGeom prst="line">
            <a:avLst/>
          </a:prstGeom>
          <a:ln w="50800">
            <a:solidFill>
              <a:srgbClr val="AFE3F5"/>
            </a:solidFill>
          </a:ln>
        </p:spPr>
        <p:txBody>
          <a:bodyPr lIns="45718" tIns="45718" rIns="45718" bIns="45718"/>
          <a:lstStyle/>
          <a:p>
            <a:endParaRPr/>
          </a:p>
        </p:txBody>
      </p:sp>
      <p:sp>
        <p:nvSpPr>
          <p:cNvPr id="220" name="Title Text"/>
          <p:cNvSpPr txBox="1">
            <a:spLocks noGrp="1"/>
          </p:cNvSpPr>
          <p:nvPr>
            <p:ph type="title"/>
          </p:nvPr>
        </p:nvSpPr>
        <p:spPr>
          <a:xfrm>
            <a:off x="420623" y="2514600"/>
            <a:ext cx="2167129" cy="307777"/>
          </a:xfrm>
          <a:prstGeom prst="rect">
            <a:avLst/>
          </a:prstGeom>
        </p:spPr>
        <p:txBody>
          <a:bodyPr lIns="0" tIns="0" rIns="0" bIns="0"/>
          <a:lstStyle>
            <a:lvl1pPr algn="l" defTabSz="457200">
              <a:lnSpc>
                <a:spcPct val="100000"/>
              </a:lnSpc>
              <a:defRPr sz="2000" b="1">
                <a:solidFill>
                  <a:srgbClr val="00247F"/>
                </a:solidFill>
                <a:latin typeface="+mn-lt"/>
                <a:ea typeface="+mn-ea"/>
                <a:cs typeface="+mn-cs"/>
                <a:sym typeface="Calibri"/>
              </a:defRPr>
            </a:lvl1pPr>
          </a:lstStyle>
          <a:p>
            <a:r>
              <a:t>Title Text</a:t>
            </a:r>
          </a:p>
        </p:txBody>
      </p:sp>
      <p:sp>
        <p:nvSpPr>
          <p:cNvPr id="221" name="Picture Placeholder 2"/>
          <p:cNvSpPr>
            <a:spLocks noGrp="1"/>
          </p:cNvSpPr>
          <p:nvPr>
            <p:ph type="pic" sz="quarter" idx="21"/>
          </p:nvPr>
        </p:nvSpPr>
        <p:spPr>
          <a:xfrm>
            <a:off x="3136392" y="1371600"/>
            <a:ext cx="2606046" cy="3913633"/>
          </a:xfrm>
          <a:prstGeom prst="rect">
            <a:avLst/>
          </a:prstGeom>
        </p:spPr>
        <p:txBody>
          <a:bodyPr lIns="91439" tIns="45719" rIns="91439" bIns="45719">
            <a:noAutofit/>
          </a:bodyPr>
          <a:lstStyle/>
          <a:p>
            <a:endParaRPr/>
          </a:p>
        </p:txBody>
      </p:sp>
      <p:sp>
        <p:nvSpPr>
          <p:cNvPr id="222" name="Picture Placeholder 2"/>
          <p:cNvSpPr>
            <a:spLocks noGrp="1"/>
          </p:cNvSpPr>
          <p:nvPr>
            <p:ph type="pic" sz="quarter" idx="22"/>
          </p:nvPr>
        </p:nvSpPr>
        <p:spPr>
          <a:xfrm>
            <a:off x="5943600" y="1371600"/>
            <a:ext cx="2615184" cy="3913633"/>
          </a:xfrm>
          <a:prstGeom prst="rect">
            <a:avLst/>
          </a:prstGeom>
        </p:spPr>
        <p:txBody>
          <a:bodyPr lIns="91439" tIns="45719" rIns="91439" bIns="45719">
            <a:noAutofit/>
          </a:bodyPr>
          <a:lstStyle/>
          <a:p>
            <a:endParaRPr/>
          </a:p>
        </p:txBody>
      </p:sp>
      <p:sp>
        <p:nvSpPr>
          <p:cNvPr id="223" name="Body Level One…"/>
          <p:cNvSpPr txBox="1">
            <a:spLocks noGrp="1"/>
          </p:cNvSpPr>
          <p:nvPr>
            <p:ph type="body" sz="quarter" idx="1"/>
          </p:nvPr>
        </p:nvSpPr>
        <p:spPr>
          <a:xfrm>
            <a:off x="3136392" y="5349240"/>
            <a:ext cx="5413248" cy="215450"/>
          </a:xfrm>
          <a:prstGeom prst="rect">
            <a:avLst/>
          </a:prstGeom>
        </p:spPr>
        <p:txBody>
          <a:bodyPr lIns="0" tIns="0" rIns="0" bIns="0"/>
          <a:lstStyle>
            <a:lvl1pPr marL="0" indent="0" defTabSz="457200">
              <a:lnSpc>
                <a:spcPct val="100000"/>
              </a:lnSpc>
              <a:spcBef>
                <a:spcPts val="300"/>
              </a:spcBef>
              <a:buSzTx/>
              <a:buFontTx/>
              <a:buNone/>
              <a:defRPr sz="1400">
                <a:latin typeface="+mn-lt"/>
                <a:ea typeface="+mn-ea"/>
                <a:cs typeface="+mn-cs"/>
                <a:sym typeface="Calibri"/>
              </a:defRPr>
            </a:lvl1pPr>
            <a:lvl2pPr marL="600075" indent="-142875" defTabSz="457200">
              <a:lnSpc>
                <a:spcPct val="100000"/>
              </a:lnSpc>
              <a:spcBef>
                <a:spcPts val="300"/>
              </a:spcBef>
              <a:buFontTx/>
              <a:buChar char="–"/>
              <a:defRPr sz="1400">
                <a:latin typeface="+mn-lt"/>
                <a:ea typeface="+mn-ea"/>
                <a:cs typeface="+mn-cs"/>
                <a:sym typeface="Calibri"/>
              </a:defRPr>
            </a:lvl2pPr>
            <a:lvl3pPr marL="1114425" indent="-200025" defTabSz="457200">
              <a:lnSpc>
                <a:spcPct val="100000"/>
              </a:lnSpc>
              <a:spcBef>
                <a:spcPts val="300"/>
              </a:spcBef>
              <a:buFontTx/>
              <a:buChar char="▪"/>
              <a:defRPr sz="1400">
                <a:latin typeface="+mn-lt"/>
                <a:ea typeface="+mn-ea"/>
                <a:cs typeface="+mn-cs"/>
                <a:sym typeface="Calibri"/>
              </a:defRPr>
            </a:lvl3pPr>
            <a:lvl4pPr marL="1531619" indent="-160019" defTabSz="457200">
              <a:lnSpc>
                <a:spcPct val="100000"/>
              </a:lnSpc>
              <a:spcBef>
                <a:spcPts val="300"/>
              </a:spcBef>
              <a:buFontTx/>
              <a:buChar char="~"/>
              <a:defRPr sz="1400">
                <a:latin typeface="+mn-lt"/>
                <a:ea typeface="+mn-ea"/>
                <a:cs typeface="+mn-cs"/>
                <a:sym typeface="Calibri"/>
              </a:defRPr>
            </a:lvl4pPr>
            <a:lvl5pPr marL="1988820" indent="-160020" defTabSz="457200">
              <a:lnSpc>
                <a:spcPct val="100000"/>
              </a:lnSpc>
              <a:spcBef>
                <a:spcPts val="300"/>
              </a:spcBef>
              <a:buFontTx/>
              <a:buChar char="»"/>
              <a:defRPr sz="14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24"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able or Graph">
    <p:spTree>
      <p:nvGrpSpPr>
        <p:cNvPr id="1" name=""/>
        <p:cNvGrpSpPr/>
        <p:nvPr/>
      </p:nvGrpSpPr>
      <p:grpSpPr>
        <a:xfrm>
          <a:off x="0" y="0"/>
          <a:ext cx="0" cy="0"/>
          <a:chOff x="0" y="0"/>
          <a:chExt cx="0" cy="0"/>
        </a:xfrm>
      </p:grpSpPr>
      <p:sp>
        <p:nvSpPr>
          <p:cNvPr id="231"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a:p>
        </p:txBody>
      </p:sp>
      <p:sp>
        <p:nvSpPr>
          <p:cNvPr id="232"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a:p>
        </p:txBody>
      </p:sp>
      <p:sp>
        <p:nvSpPr>
          <p:cNvPr id="233" name="Rectangle 8"/>
          <p:cNvSpPr/>
          <p:nvPr/>
        </p:nvSpPr>
        <p:spPr>
          <a:xfrm>
            <a:off x="0" y="328185"/>
            <a:ext cx="9144000" cy="164099"/>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a:p>
        </p:txBody>
      </p:sp>
      <p:pic>
        <p:nvPicPr>
          <p:cNvPr id="234" name="Picture 9" descr="Picture 9"/>
          <p:cNvPicPr>
            <a:picLocks noChangeAspect="1"/>
          </p:cNvPicPr>
          <p:nvPr/>
        </p:nvPicPr>
        <p:blipFill>
          <a:blip r:embed="rId2"/>
          <a:stretch>
            <a:fillRect/>
          </a:stretch>
        </p:blipFill>
        <p:spPr>
          <a:xfrm>
            <a:off x="5488132" y="6126162"/>
            <a:ext cx="3444503" cy="509155"/>
          </a:xfrm>
          <a:prstGeom prst="rect">
            <a:avLst/>
          </a:prstGeom>
          <a:ln w="12700">
            <a:miter lim="400000"/>
          </a:ln>
        </p:spPr>
      </p:pic>
      <p:sp>
        <p:nvSpPr>
          <p:cNvPr id="235" name="Straight Connector 10"/>
          <p:cNvSpPr/>
          <p:nvPr/>
        </p:nvSpPr>
        <p:spPr>
          <a:xfrm>
            <a:off x="363864" y="6499490"/>
            <a:ext cx="5007244" cy="1"/>
          </a:xfrm>
          <a:prstGeom prst="line">
            <a:avLst/>
          </a:prstGeom>
          <a:ln w="50800">
            <a:solidFill>
              <a:srgbClr val="AFE3F5"/>
            </a:solidFill>
          </a:ln>
        </p:spPr>
        <p:txBody>
          <a:bodyPr lIns="45718" tIns="45718" rIns="45718" bIns="45718"/>
          <a:lstStyle/>
          <a:p>
            <a:endParaRPr/>
          </a:p>
        </p:txBody>
      </p:sp>
      <p:sp>
        <p:nvSpPr>
          <p:cNvPr id="236" name="Picture Placeholder 2"/>
          <p:cNvSpPr>
            <a:spLocks noGrp="1"/>
          </p:cNvSpPr>
          <p:nvPr>
            <p:ph type="pic" idx="21"/>
          </p:nvPr>
        </p:nvSpPr>
        <p:spPr>
          <a:xfrm>
            <a:off x="283463" y="594359"/>
            <a:ext cx="8559601" cy="5138931"/>
          </a:xfrm>
          <a:prstGeom prst="rect">
            <a:avLst/>
          </a:prstGeom>
        </p:spPr>
        <p:txBody>
          <a:bodyPr lIns="91439" tIns="45719" rIns="91439" bIns="45719">
            <a:noAutofit/>
          </a:bodyPr>
          <a:lstStyle/>
          <a:p>
            <a:endParaRPr/>
          </a:p>
        </p:txBody>
      </p:sp>
      <p:sp>
        <p:nvSpPr>
          <p:cNvPr id="237" name="Body Level One…"/>
          <p:cNvSpPr txBox="1">
            <a:spLocks noGrp="1"/>
          </p:cNvSpPr>
          <p:nvPr>
            <p:ph type="body" sz="quarter" idx="1"/>
          </p:nvPr>
        </p:nvSpPr>
        <p:spPr>
          <a:xfrm>
            <a:off x="283462" y="5741663"/>
            <a:ext cx="8559601" cy="215450"/>
          </a:xfrm>
          <a:prstGeom prst="rect">
            <a:avLst/>
          </a:prstGeom>
        </p:spPr>
        <p:txBody>
          <a:bodyPr lIns="0" tIns="0" rIns="0" bIns="0"/>
          <a:lstStyle>
            <a:lvl1pPr marL="0" indent="0" defTabSz="457200">
              <a:lnSpc>
                <a:spcPct val="100000"/>
              </a:lnSpc>
              <a:spcBef>
                <a:spcPts val="300"/>
              </a:spcBef>
              <a:buSzTx/>
              <a:buFontTx/>
              <a:buNone/>
              <a:defRPr sz="1400">
                <a:latin typeface="+mn-lt"/>
                <a:ea typeface="+mn-ea"/>
                <a:cs typeface="+mn-cs"/>
                <a:sym typeface="Calibri"/>
              </a:defRPr>
            </a:lvl1pPr>
            <a:lvl2pPr marL="600075" indent="-142875" defTabSz="457200">
              <a:lnSpc>
                <a:spcPct val="100000"/>
              </a:lnSpc>
              <a:spcBef>
                <a:spcPts val="300"/>
              </a:spcBef>
              <a:buFontTx/>
              <a:buChar char="–"/>
              <a:defRPr sz="1400">
                <a:latin typeface="+mn-lt"/>
                <a:ea typeface="+mn-ea"/>
                <a:cs typeface="+mn-cs"/>
                <a:sym typeface="Calibri"/>
              </a:defRPr>
            </a:lvl2pPr>
            <a:lvl3pPr marL="1114425" indent="-200025" defTabSz="457200">
              <a:lnSpc>
                <a:spcPct val="100000"/>
              </a:lnSpc>
              <a:spcBef>
                <a:spcPts val="300"/>
              </a:spcBef>
              <a:buFontTx/>
              <a:buChar char="▪"/>
              <a:defRPr sz="1400">
                <a:latin typeface="+mn-lt"/>
                <a:ea typeface="+mn-ea"/>
                <a:cs typeface="+mn-cs"/>
                <a:sym typeface="Calibri"/>
              </a:defRPr>
            </a:lvl3pPr>
            <a:lvl4pPr marL="1531619" indent="-160019" defTabSz="457200">
              <a:lnSpc>
                <a:spcPct val="100000"/>
              </a:lnSpc>
              <a:spcBef>
                <a:spcPts val="300"/>
              </a:spcBef>
              <a:buFontTx/>
              <a:buChar char="~"/>
              <a:defRPr sz="1400">
                <a:latin typeface="+mn-lt"/>
                <a:ea typeface="+mn-ea"/>
                <a:cs typeface="+mn-cs"/>
                <a:sym typeface="Calibri"/>
              </a:defRPr>
            </a:lvl4pPr>
            <a:lvl5pPr marL="1988820" indent="-160020" defTabSz="457200">
              <a:lnSpc>
                <a:spcPct val="100000"/>
              </a:lnSpc>
              <a:spcBef>
                <a:spcPts val="300"/>
              </a:spcBef>
              <a:buFontTx/>
              <a:buChar char="»"/>
              <a:defRPr sz="14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45"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a:p>
        </p:txBody>
      </p:sp>
      <p:sp>
        <p:nvSpPr>
          <p:cNvPr id="246"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a:p>
        </p:txBody>
      </p:sp>
      <p:sp>
        <p:nvSpPr>
          <p:cNvPr id="247" name="Rectangle 8"/>
          <p:cNvSpPr/>
          <p:nvPr/>
        </p:nvSpPr>
        <p:spPr>
          <a:xfrm>
            <a:off x="0" y="328185"/>
            <a:ext cx="9144000" cy="164099"/>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a:p>
        </p:txBody>
      </p:sp>
      <p:pic>
        <p:nvPicPr>
          <p:cNvPr id="248" name="Picture 9" descr="Picture 9"/>
          <p:cNvPicPr>
            <a:picLocks noChangeAspect="1"/>
          </p:cNvPicPr>
          <p:nvPr/>
        </p:nvPicPr>
        <p:blipFill>
          <a:blip r:embed="rId2"/>
          <a:stretch>
            <a:fillRect/>
          </a:stretch>
        </p:blipFill>
        <p:spPr>
          <a:xfrm>
            <a:off x="5488132" y="6126162"/>
            <a:ext cx="3444503" cy="509155"/>
          </a:xfrm>
          <a:prstGeom prst="rect">
            <a:avLst/>
          </a:prstGeom>
          <a:ln w="12700">
            <a:miter lim="400000"/>
          </a:ln>
        </p:spPr>
      </p:pic>
      <p:sp>
        <p:nvSpPr>
          <p:cNvPr id="249" name="Straight Connector 10"/>
          <p:cNvSpPr/>
          <p:nvPr/>
        </p:nvSpPr>
        <p:spPr>
          <a:xfrm>
            <a:off x="363864" y="6499490"/>
            <a:ext cx="5007244" cy="1"/>
          </a:xfrm>
          <a:prstGeom prst="line">
            <a:avLst/>
          </a:prstGeom>
          <a:ln w="50800">
            <a:solidFill>
              <a:srgbClr val="AFE3F5"/>
            </a:solidFill>
          </a:ln>
        </p:spPr>
        <p:txBody>
          <a:bodyPr lIns="45718" tIns="45718" rIns="45718" bIns="45718"/>
          <a:lstStyle/>
          <a:p>
            <a:endParaRPr/>
          </a:p>
        </p:txBody>
      </p:sp>
      <p:sp>
        <p:nvSpPr>
          <p:cNvPr id="250"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57" name="Rectangle 6"/>
          <p:cNvSpPr/>
          <p:nvPr/>
        </p:nvSpPr>
        <p:spPr>
          <a:xfrm>
            <a:off x="-1" y="2"/>
            <a:ext cx="9148459" cy="164093"/>
          </a:xfrm>
          <a:prstGeom prst="rect">
            <a:avLst/>
          </a:prstGeom>
          <a:solidFill>
            <a:srgbClr val="00247F"/>
          </a:solidFill>
          <a:ln w="12700">
            <a:miter lim="400000"/>
          </a:ln>
        </p:spPr>
        <p:txBody>
          <a:bodyPr lIns="45718" tIns="45718" rIns="45718" bIns="45718" anchor="ctr"/>
          <a:lstStyle/>
          <a:p>
            <a:pPr algn="ctr">
              <a:defRPr sz="1300">
                <a:solidFill>
                  <a:srgbClr val="FFFFFF"/>
                </a:solidFill>
              </a:defRPr>
            </a:pPr>
            <a:endParaRPr/>
          </a:p>
        </p:txBody>
      </p:sp>
      <p:sp>
        <p:nvSpPr>
          <p:cNvPr id="258" name="Rectangle 7"/>
          <p:cNvSpPr/>
          <p:nvPr/>
        </p:nvSpPr>
        <p:spPr>
          <a:xfrm>
            <a:off x="-4" y="164094"/>
            <a:ext cx="9148466" cy="164099"/>
          </a:xfrm>
          <a:prstGeom prst="rect">
            <a:avLst/>
          </a:prstGeom>
          <a:solidFill>
            <a:srgbClr val="1585B9"/>
          </a:solidFill>
          <a:ln w="12700">
            <a:miter lim="400000"/>
          </a:ln>
        </p:spPr>
        <p:txBody>
          <a:bodyPr lIns="45718" tIns="45718" rIns="45718" bIns="45718" anchor="ctr"/>
          <a:lstStyle/>
          <a:p>
            <a:pPr algn="ctr">
              <a:defRPr sz="1300">
                <a:solidFill>
                  <a:srgbClr val="FFFFFF"/>
                </a:solidFill>
              </a:defRPr>
            </a:pPr>
            <a:endParaRPr/>
          </a:p>
        </p:txBody>
      </p:sp>
      <p:sp>
        <p:nvSpPr>
          <p:cNvPr id="259" name="Rectangle 8"/>
          <p:cNvSpPr/>
          <p:nvPr/>
        </p:nvSpPr>
        <p:spPr>
          <a:xfrm>
            <a:off x="0" y="328188"/>
            <a:ext cx="9144000" cy="164099"/>
          </a:xfrm>
          <a:prstGeom prst="rect">
            <a:avLst/>
          </a:prstGeom>
          <a:solidFill>
            <a:srgbClr val="AFE3F5"/>
          </a:solidFill>
          <a:ln w="12700">
            <a:miter lim="400000"/>
          </a:ln>
        </p:spPr>
        <p:txBody>
          <a:bodyPr lIns="45718" tIns="45718" rIns="45718" bIns="45718" anchor="ctr"/>
          <a:lstStyle/>
          <a:p>
            <a:pPr algn="ctr">
              <a:defRPr sz="1300">
                <a:solidFill>
                  <a:srgbClr val="FFFFFF"/>
                </a:solidFill>
              </a:defRPr>
            </a:pPr>
            <a:endParaRPr/>
          </a:p>
        </p:txBody>
      </p:sp>
      <p:pic>
        <p:nvPicPr>
          <p:cNvPr id="260" name="Picture 9" descr="Picture 9"/>
          <p:cNvPicPr>
            <a:picLocks noChangeAspect="1"/>
          </p:cNvPicPr>
          <p:nvPr/>
        </p:nvPicPr>
        <p:blipFill>
          <a:blip r:embed="rId2"/>
          <a:stretch>
            <a:fillRect/>
          </a:stretch>
        </p:blipFill>
        <p:spPr>
          <a:xfrm>
            <a:off x="5488132" y="6126164"/>
            <a:ext cx="3444503" cy="509155"/>
          </a:xfrm>
          <a:prstGeom prst="rect">
            <a:avLst/>
          </a:prstGeom>
          <a:ln w="12700">
            <a:miter lim="400000"/>
          </a:ln>
        </p:spPr>
      </p:pic>
      <p:sp>
        <p:nvSpPr>
          <p:cNvPr id="261" name="Straight Connector 10"/>
          <p:cNvSpPr/>
          <p:nvPr/>
        </p:nvSpPr>
        <p:spPr>
          <a:xfrm>
            <a:off x="363865" y="6499490"/>
            <a:ext cx="5007244" cy="1"/>
          </a:xfrm>
          <a:prstGeom prst="line">
            <a:avLst/>
          </a:prstGeom>
          <a:ln w="50800">
            <a:solidFill>
              <a:srgbClr val="AFE3F5"/>
            </a:solidFill>
          </a:ln>
        </p:spPr>
        <p:txBody>
          <a:bodyPr lIns="45718" tIns="45718" rIns="45718" bIns="45718"/>
          <a:lstStyle/>
          <a:p>
            <a:endParaRPr/>
          </a:p>
        </p:txBody>
      </p:sp>
      <p:sp>
        <p:nvSpPr>
          <p:cNvPr id="262" name="Title Text"/>
          <p:cNvSpPr txBox="1">
            <a:spLocks noGrp="1"/>
          </p:cNvSpPr>
          <p:nvPr>
            <p:ph type="title"/>
          </p:nvPr>
        </p:nvSpPr>
        <p:spPr>
          <a:xfrm>
            <a:off x="685800" y="1867661"/>
            <a:ext cx="7772400" cy="692498"/>
          </a:xfrm>
          <a:prstGeom prst="rect">
            <a:avLst/>
          </a:prstGeom>
        </p:spPr>
        <p:txBody>
          <a:bodyPr lIns="0" tIns="0" rIns="0" bIns="0"/>
          <a:lstStyle>
            <a:lvl1pPr defTabSz="342900">
              <a:lnSpc>
                <a:spcPct val="100000"/>
              </a:lnSpc>
              <a:defRPr sz="4500">
                <a:solidFill>
                  <a:srgbClr val="FFFFFF"/>
                </a:solidFill>
                <a:latin typeface="+mn-lt"/>
                <a:ea typeface="+mn-ea"/>
                <a:cs typeface="+mn-cs"/>
                <a:sym typeface="Calibri"/>
              </a:defRPr>
            </a:lvl1pPr>
          </a:lstStyle>
          <a:p>
            <a:r>
              <a:t>Title Text</a:t>
            </a:r>
          </a:p>
        </p:txBody>
      </p:sp>
      <p:pic>
        <p:nvPicPr>
          <p:cNvPr id="263" name="Picture 3" descr="Picture 3"/>
          <p:cNvPicPr>
            <a:picLocks noChangeAspect="1"/>
          </p:cNvPicPr>
          <p:nvPr/>
        </p:nvPicPr>
        <p:blipFill>
          <a:blip r:embed="rId3"/>
          <a:stretch>
            <a:fillRect/>
          </a:stretch>
        </p:blipFill>
        <p:spPr>
          <a:xfrm>
            <a:off x="5125315" y="5874484"/>
            <a:ext cx="3681025" cy="542026"/>
          </a:xfrm>
          <a:prstGeom prst="rect">
            <a:avLst/>
          </a:prstGeom>
          <a:ln w="12700">
            <a:miter lim="400000"/>
          </a:ln>
        </p:spPr>
      </p:pic>
      <p:sp>
        <p:nvSpPr>
          <p:cNvPr id="264" name="Picture Placeholder 2"/>
          <p:cNvSpPr>
            <a:spLocks noGrp="1"/>
          </p:cNvSpPr>
          <p:nvPr>
            <p:ph type="pic" sz="half" idx="21"/>
          </p:nvPr>
        </p:nvSpPr>
        <p:spPr>
          <a:xfrm>
            <a:off x="0" y="3337685"/>
            <a:ext cx="4171759" cy="3520315"/>
          </a:xfrm>
          <a:prstGeom prst="rect">
            <a:avLst/>
          </a:prstGeom>
        </p:spPr>
        <p:txBody>
          <a:bodyPr lIns="91439" tIns="45719" rIns="91439" bIns="45719">
            <a:noAutofit/>
          </a:bodyPr>
          <a:lstStyle/>
          <a:p>
            <a:endParaRPr/>
          </a:p>
        </p:txBody>
      </p:sp>
      <p:sp>
        <p:nvSpPr>
          <p:cNvPr id="265"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2" name="Rectangle 6"/>
          <p:cNvSpPr/>
          <p:nvPr/>
        </p:nvSpPr>
        <p:spPr>
          <a:xfrm>
            <a:off x="-1" y="2"/>
            <a:ext cx="9148459" cy="164093"/>
          </a:xfrm>
          <a:prstGeom prst="rect">
            <a:avLst/>
          </a:prstGeom>
          <a:solidFill>
            <a:srgbClr val="00247F"/>
          </a:solidFill>
          <a:ln w="12700">
            <a:miter lim="400000"/>
          </a:ln>
        </p:spPr>
        <p:txBody>
          <a:bodyPr lIns="45718" tIns="45718" rIns="45718" bIns="45718" anchor="ctr"/>
          <a:lstStyle/>
          <a:p>
            <a:pPr algn="ctr">
              <a:defRPr sz="1300">
                <a:solidFill>
                  <a:srgbClr val="FFFFFF"/>
                </a:solidFill>
              </a:defRPr>
            </a:pPr>
            <a:endParaRPr/>
          </a:p>
        </p:txBody>
      </p:sp>
      <p:sp>
        <p:nvSpPr>
          <p:cNvPr id="273" name="Rectangle 7"/>
          <p:cNvSpPr/>
          <p:nvPr/>
        </p:nvSpPr>
        <p:spPr>
          <a:xfrm>
            <a:off x="-4" y="164094"/>
            <a:ext cx="9148466" cy="164099"/>
          </a:xfrm>
          <a:prstGeom prst="rect">
            <a:avLst/>
          </a:prstGeom>
          <a:solidFill>
            <a:srgbClr val="1585B9"/>
          </a:solidFill>
          <a:ln w="12700">
            <a:miter lim="400000"/>
          </a:ln>
        </p:spPr>
        <p:txBody>
          <a:bodyPr lIns="45718" tIns="45718" rIns="45718" bIns="45718" anchor="ctr"/>
          <a:lstStyle/>
          <a:p>
            <a:pPr algn="ctr">
              <a:defRPr sz="1300">
                <a:solidFill>
                  <a:srgbClr val="FFFFFF"/>
                </a:solidFill>
              </a:defRPr>
            </a:pPr>
            <a:endParaRPr/>
          </a:p>
        </p:txBody>
      </p:sp>
      <p:sp>
        <p:nvSpPr>
          <p:cNvPr id="274" name="Rectangle 8"/>
          <p:cNvSpPr/>
          <p:nvPr/>
        </p:nvSpPr>
        <p:spPr>
          <a:xfrm>
            <a:off x="0" y="328188"/>
            <a:ext cx="9144000" cy="164099"/>
          </a:xfrm>
          <a:prstGeom prst="rect">
            <a:avLst/>
          </a:prstGeom>
          <a:solidFill>
            <a:srgbClr val="AFE3F5"/>
          </a:solidFill>
          <a:ln w="12700">
            <a:miter lim="400000"/>
          </a:ln>
        </p:spPr>
        <p:txBody>
          <a:bodyPr lIns="45718" tIns="45718" rIns="45718" bIns="45718" anchor="ctr"/>
          <a:lstStyle/>
          <a:p>
            <a:pPr algn="ctr">
              <a:defRPr sz="1300">
                <a:solidFill>
                  <a:srgbClr val="FFFFFF"/>
                </a:solidFill>
              </a:defRPr>
            </a:pPr>
            <a:endParaRPr/>
          </a:p>
        </p:txBody>
      </p:sp>
      <p:pic>
        <p:nvPicPr>
          <p:cNvPr id="275" name="Picture 9" descr="Picture 9"/>
          <p:cNvPicPr>
            <a:picLocks noChangeAspect="1"/>
          </p:cNvPicPr>
          <p:nvPr/>
        </p:nvPicPr>
        <p:blipFill>
          <a:blip r:embed="rId2"/>
          <a:stretch>
            <a:fillRect/>
          </a:stretch>
        </p:blipFill>
        <p:spPr>
          <a:xfrm>
            <a:off x="5488132" y="6126164"/>
            <a:ext cx="3444503" cy="509155"/>
          </a:xfrm>
          <a:prstGeom prst="rect">
            <a:avLst/>
          </a:prstGeom>
          <a:ln w="12700">
            <a:miter lim="400000"/>
          </a:ln>
        </p:spPr>
      </p:pic>
      <p:sp>
        <p:nvSpPr>
          <p:cNvPr id="276" name="Straight Connector 10"/>
          <p:cNvSpPr/>
          <p:nvPr/>
        </p:nvSpPr>
        <p:spPr>
          <a:xfrm>
            <a:off x="363865" y="6499490"/>
            <a:ext cx="5007244" cy="1"/>
          </a:xfrm>
          <a:prstGeom prst="line">
            <a:avLst/>
          </a:prstGeom>
          <a:ln w="50800">
            <a:solidFill>
              <a:srgbClr val="AFE3F5"/>
            </a:solidFill>
          </a:ln>
        </p:spPr>
        <p:txBody>
          <a:bodyPr lIns="45718" tIns="45718" rIns="45718" bIns="45718"/>
          <a:lstStyle/>
          <a:p>
            <a:endParaRPr/>
          </a:p>
        </p:txBody>
      </p:sp>
      <p:sp>
        <p:nvSpPr>
          <p:cNvPr id="277" name="Title Text"/>
          <p:cNvSpPr txBox="1">
            <a:spLocks noGrp="1"/>
          </p:cNvSpPr>
          <p:nvPr>
            <p:ph type="title"/>
          </p:nvPr>
        </p:nvSpPr>
        <p:spPr>
          <a:xfrm>
            <a:off x="457200" y="1515450"/>
            <a:ext cx="8229600" cy="507837"/>
          </a:xfrm>
          <a:prstGeom prst="rect">
            <a:avLst/>
          </a:prstGeom>
        </p:spPr>
        <p:txBody>
          <a:bodyPr anchor="ctr"/>
          <a:lstStyle>
            <a:lvl1pPr defTabSz="342900">
              <a:lnSpc>
                <a:spcPct val="100000"/>
              </a:lnSpc>
              <a:defRPr sz="2700" b="1" cap="small">
                <a:solidFill>
                  <a:srgbClr val="D84E19"/>
                </a:solidFill>
                <a:latin typeface="Georgia"/>
                <a:ea typeface="Georgia"/>
                <a:cs typeface="Georgia"/>
                <a:sym typeface="Georgia"/>
              </a:defRPr>
            </a:lvl1pPr>
          </a:lstStyle>
          <a:p>
            <a:r>
              <a:t>Title Text</a:t>
            </a:r>
          </a:p>
        </p:txBody>
      </p:sp>
      <p:sp>
        <p:nvSpPr>
          <p:cNvPr id="278" name="Body Level One…"/>
          <p:cNvSpPr txBox="1">
            <a:spLocks noGrp="1"/>
          </p:cNvSpPr>
          <p:nvPr>
            <p:ph type="body" idx="1"/>
          </p:nvPr>
        </p:nvSpPr>
        <p:spPr>
          <a:xfrm>
            <a:off x="457200" y="2569464"/>
            <a:ext cx="8229600" cy="3439822"/>
          </a:xfrm>
          <a:prstGeom prst="rect">
            <a:avLst/>
          </a:prstGeom>
        </p:spPr>
        <p:txBody>
          <a:bodyPr/>
          <a:lstStyle>
            <a:lvl1pPr marL="257175" indent="-257175" defTabSz="342900">
              <a:lnSpc>
                <a:spcPct val="100000"/>
              </a:lnSpc>
              <a:spcBef>
                <a:spcPts val="500"/>
              </a:spcBef>
              <a:buClr>
                <a:srgbClr val="F5AA2C"/>
              </a:buClr>
              <a:defRPr sz="2400">
                <a:latin typeface="+mn-lt"/>
                <a:ea typeface="+mn-ea"/>
                <a:cs typeface="+mn-cs"/>
                <a:sym typeface="Calibri"/>
              </a:defRPr>
            </a:lvl1pPr>
            <a:lvl2pPr marL="587827" indent="-244928" defTabSz="342900">
              <a:lnSpc>
                <a:spcPct val="100000"/>
              </a:lnSpc>
              <a:spcBef>
                <a:spcPts val="500"/>
              </a:spcBef>
              <a:buClr>
                <a:srgbClr val="F5AA2C"/>
              </a:buClr>
              <a:buChar char="–"/>
              <a:defRPr sz="2400">
                <a:latin typeface="+mn-lt"/>
                <a:ea typeface="+mn-ea"/>
                <a:cs typeface="+mn-cs"/>
                <a:sym typeface="Calibri"/>
              </a:defRPr>
            </a:lvl2pPr>
            <a:lvl3pPr marL="1028700" indent="-342900" defTabSz="342900">
              <a:lnSpc>
                <a:spcPct val="100000"/>
              </a:lnSpc>
              <a:spcBef>
                <a:spcPts val="500"/>
              </a:spcBef>
              <a:buClr>
                <a:srgbClr val="F5AA2C"/>
              </a:buClr>
              <a:buChar char="▪"/>
              <a:defRPr sz="2400">
                <a:latin typeface="+mn-lt"/>
                <a:ea typeface="+mn-ea"/>
                <a:cs typeface="+mn-cs"/>
                <a:sym typeface="Calibri"/>
              </a:defRPr>
            </a:lvl3pPr>
            <a:lvl4pPr marL="1303019" indent="-274319" defTabSz="342900">
              <a:lnSpc>
                <a:spcPct val="100000"/>
              </a:lnSpc>
              <a:spcBef>
                <a:spcPts val="500"/>
              </a:spcBef>
              <a:buClr>
                <a:srgbClr val="F5AA2C"/>
              </a:buClr>
              <a:buChar char="~"/>
              <a:defRPr sz="2400">
                <a:latin typeface="+mn-lt"/>
                <a:ea typeface="+mn-ea"/>
                <a:cs typeface="+mn-cs"/>
                <a:sym typeface="Calibri"/>
              </a:defRPr>
            </a:lvl4pPr>
            <a:lvl5pPr marL="1645920" indent="-274319" defTabSz="342900">
              <a:lnSpc>
                <a:spcPct val="100000"/>
              </a:lnSpc>
              <a:spcBef>
                <a:spcPts val="500"/>
              </a:spcBef>
              <a:buClr>
                <a:srgbClr val="F5AA2C"/>
              </a:buClr>
              <a:buChar char="»"/>
              <a:defRPr sz="24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6" name="Rectangle 6"/>
          <p:cNvSpPr/>
          <p:nvPr/>
        </p:nvSpPr>
        <p:spPr>
          <a:xfrm>
            <a:off x="-1" y="2"/>
            <a:ext cx="9148459" cy="164093"/>
          </a:xfrm>
          <a:prstGeom prst="rect">
            <a:avLst/>
          </a:prstGeom>
          <a:solidFill>
            <a:srgbClr val="00247F"/>
          </a:solidFill>
          <a:ln w="12700">
            <a:miter lim="400000"/>
          </a:ln>
        </p:spPr>
        <p:txBody>
          <a:bodyPr lIns="45718" tIns="45718" rIns="45718" bIns="45718" anchor="ctr"/>
          <a:lstStyle/>
          <a:p>
            <a:pPr algn="ctr">
              <a:defRPr sz="1300">
                <a:solidFill>
                  <a:srgbClr val="FFFFFF"/>
                </a:solidFill>
              </a:defRPr>
            </a:pPr>
            <a:endParaRPr/>
          </a:p>
        </p:txBody>
      </p:sp>
      <p:sp>
        <p:nvSpPr>
          <p:cNvPr id="287" name="Rectangle 7"/>
          <p:cNvSpPr/>
          <p:nvPr/>
        </p:nvSpPr>
        <p:spPr>
          <a:xfrm>
            <a:off x="-4" y="164094"/>
            <a:ext cx="9148466" cy="164099"/>
          </a:xfrm>
          <a:prstGeom prst="rect">
            <a:avLst/>
          </a:prstGeom>
          <a:solidFill>
            <a:srgbClr val="1585B9"/>
          </a:solidFill>
          <a:ln w="12700">
            <a:miter lim="400000"/>
          </a:ln>
        </p:spPr>
        <p:txBody>
          <a:bodyPr lIns="45718" tIns="45718" rIns="45718" bIns="45718" anchor="ctr"/>
          <a:lstStyle/>
          <a:p>
            <a:pPr algn="ctr">
              <a:defRPr sz="1300">
                <a:solidFill>
                  <a:srgbClr val="FFFFFF"/>
                </a:solidFill>
              </a:defRPr>
            </a:pPr>
            <a:endParaRPr/>
          </a:p>
        </p:txBody>
      </p:sp>
      <p:sp>
        <p:nvSpPr>
          <p:cNvPr id="288" name="Rectangle 8"/>
          <p:cNvSpPr/>
          <p:nvPr/>
        </p:nvSpPr>
        <p:spPr>
          <a:xfrm>
            <a:off x="0" y="328188"/>
            <a:ext cx="9144000" cy="164099"/>
          </a:xfrm>
          <a:prstGeom prst="rect">
            <a:avLst/>
          </a:prstGeom>
          <a:solidFill>
            <a:srgbClr val="AFE3F5"/>
          </a:solidFill>
          <a:ln w="12700">
            <a:miter lim="400000"/>
          </a:ln>
        </p:spPr>
        <p:txBody>
          <a:bodyPr lIns="45718" tIns="45718" rIns="45718" bIns="45718" anchor="ctr"/>
          <a:lstStyle/>
          <a:p>
            <a:pPr algn="ctr">
              <a:defRPr sz="1300">
                <a:solidFill>
                  <a:srgbClr val="FFFFFF"/>
                </a:solidFill>
              </a:defRPr>
            </a:pPr>
            <a:endParaRPr/>
          </a:p>
        </p:txBody>
      </p:sp>
      <p:pic>
        <p:nvPicPr>
          <p:cNvPr id="289" name="Picture 9" descr="Picture 9"/>
          <p:cNvPicPr>
            <a:picLocks noChangeAspect="1"/>
          </p:cNvPicPr>
          <p:nvPr/>
        </p:nvPicPr>
        <p:blipFill>
          <a:blip r:embed="rId2"/>
          <a:stretch>
            <a:fillRect/>
          </a:stretch>
        </p:blipFill>
        <p:spPr>
          <a:xfrm>
            <a:off x="5488132" y="6126164"/>
            <a:ext cx="3444503" cy="509155"/>
          </a:xfrm>
          <a:prstGeom prst="rect">
            <a:avLst/>
          </a:prstGeom>
          <a:ln w="12700">
            <a:miter lim="400000"/>
          </a:ln>
        </p:spPr>
      </p:pic>
      <p:sp>
        <p:nvSpPr>
          <p:cNvPr id="290" name="Straight Connector 10"/>
          <p:cNvSpPr/>
          <p:nvPr/>
        </p:nvSpPr>
        <p:spPr>
          <a:xfrm>
            <a:off x="363865" y="6499490"/>
            <a:ext cx="5007244" cy="1"/>
          </a:xfrm>
          <a:prstGeom prst="line">
            <a:avLst/>
          </a:prstGeom>
          <a:ln w="50800">
            <a:solidFill>
              <a:srgbClr val="AFE3F5"/>
            </a:solidFill>
          </a:ln>
        </p:spPr>
        <p:txBody>
          <a:bodyPr lIns="45718" tIns="45718" rIns="45718" bIns="45718"/>
          <a:lstStyle/>
          <a:p>
            <a:endParaRPr/>
          </a:p>
        </p:txBody>
      </p:sp>
      <p:sp>
        <p:nvSpPr>
          <p:cNvPr id="291" name="Title Text"/>
          <p:cNvSpPr txBox="1">
            <a:spLocks noGrp="1"/>
          </p:cNvSpPr>
          <p:nvPr>
            <p:ph type="title"/>
          </p:nvPr>
        </p:nvSpPr>
        <p:spPr>
          <a:xfrm>
            <a:off x="457200" y="1378289"/>
            <a:ext cx="8229600" cy="507838"/>
          </a:xfrm>
          <a:prstGeom prst="rect">
            <a:avLst/>
          </a:prstGeom>
        </p:spPr>
        <p:txBody>
          <a:bodyPr anchor="ctr"/>
          <a:lstStyle>
            <a:lvl1pPr defTabSz="342900">
              <a:lnSpc>
                <a:spcPct val="100000"/>
              </a:lnSpc>
              <a:defRPr sz="2700" b="1" cap="small">
                <a:solidFill>
                  <a:srgbClr val="D84E19"/>
                </a:solidFill>
                <a:latin typeface="Georgia"/>
                <a:ea typeface="Georgia"/>
                <a:cs typeface="Georgia"/>
                <a:sym typeface="Georgia"/>
              </a:defRPr>
            </a:lvl1pPr>
          </a:lstStyle>
          <a:p>
            <a:r>
              <a:t>Title Text</a:t>
            </a:r>
          </a:p>
        </p:txBody>
      </p:sp>
      <p:sp>
        <p:nvSpPr>
          <p:cNvPr id="292" name="Body Level One…"/>
          <p:cNvSpPr txBox="1">
            <a:spLocks noGrp="1"/>
          </p:cNvSpPr>
          <p:nvPr>
            <p:ph type="body" sz="half" idx="1"/>
          </p:nvPr>
        </p:nvSpPr>
        <p:spPr>
          <a:xfrm>
            <a:off x="457200" y="2194560"/>
            <a:ext cx="4038600" cy="3836011"/>
          </a:xfrm>
          <a:prstGeom prst="rect">
            <a:avLst/>
          </a:prstGeom>
        </p:spPr>
        <p:txBody>
          <a:bodyPr/>
          <a:lstStyle>
            <a:lvl1pPr marL="257175" indent="-257175" defTabSz="342900">
              <a:lnSpc>
                <a:spcPct val="100000"/>
              </a:lnSpc>
              <a:spcBef>
                <a:spcPts val="500"/>
              </a:spcBef>
              <a:buClr>
                <a:srgbClr val="AFE3F5"/>
              </a:buClr>
              <a:defRPr sz="2100">
                <a:latin typeface="+mn-lt"/>
                <a:ea typeface="+mn-ea"/>
                <a:cs typeface="+mn-cs"/>
                <a:sym typeface="Calibri"/>
              </a:defRPr>
            </a:lvl1pPr>
            <a:lvl2pPr marL="592931" indent="-250031" defTabSz="342900">
              <a:lnSpc>
                <a:spcPct val="100000"/>
              </a:lnSpc>
              <a:spcBef>
                <a:spcPts val="500"/>
              </a:spcBef>
              <a:buClr>
                <a:srgbClr val="AFE3F5"/>
              </a:buClr>
              <a:buChar char="–"/>
              <a:defRPr sz="2100">
                <a:latin typeface="+mn-lt"/>
                <a:ea typeface="+mn-ea"/>
                <a:cs typeface="+mn-cs"/>
                <a:sym typeface="Calibri"/>
              </a:defRPr>
            </a:lvl2pPr>
            <a:lvl3pPr marL="925830" indent="-240030" defTabSz="342900">
              <a:lnSpc>
                <a:spcPct val="100000"/>
              </a:lnSpc>
              <a:spcBef>
                <a:spcPts val="500"/>
              </a:spcBef>
              <a:buClr>
                <a:srgbClr val="AFE3F5"/>
              </a:buClr>
              <a:buChar char="▪"/>
              <a:defRPr sz="2100">
                <a:latin typeface="+mn-lt"/>
                <a:ea typeface="+mn-ea"/>
                <a:cs typeface="+mn-cs"/>
                <a:sym typeface="Calibri"/>
              </a:defRPr>
            </a:lvl3pPr>
            <a:lvl4pPr marL="1305657" indent="-276957" defTabSz="342900">
              <a:lnSpc>
                <a:spcPct val="100000"/>
              </a:lnSpc>
              <a:spcBef>
                <a:spcPts val="500"/>
              </a:spcBef>
              <a:buClr>
                <a:srgbClr val="AFE3F5"/>
              </a:buClr>
              <a:buChar char="–"/>
              <a:defRPr sz="2100">
                <a:latin typeface="+mn-lt"/>
                <a:ea typeface="+mn-ea"/>
                <a:cs typeface="+mn-cs"/>
                <a:sym typeface="Calibri"/>
              </a:defRPr>
            </a:lvl4pPr>
            <a:lvl5pPr marL="1648554" indent="-276957" defTabSz="342900">
              <a:lnSpc>
                <a:spcPct val="100000"/>
              </a:lnSpc>
              <a:spcBef>
                <a:spcPts val="500"/>
              </a:spcBef>
              <a:buClr>
                <a:srgbClr val="AFE3F5"/>
              </a:buClr>
              <a:buChar char="»"/>
              <a:defRPr sz="21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3"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00" name="Rectangle 6"/>
          <p:cNvSpPr/>
          <p:nvPr/>
        </p:nvSpPr>
        <p:spPr>
          <a:xfrm>
            <a:off x="-1" y="2"/>
            <a:ext cx="9148459" cy="164093"/>
          </a:xfrm>
          <a:prstGeom prst="rect">
            <a:avLst/>
          </a:prstGeom>
          <a:solidFill>
            <a:srgbClr val="00247F"/>
          </a:solidFill>
          <a:ln w="12700">
            <a:miter lim="400000"/>
          </a:ln>
        </p:spPr>
        <p:txBody>
          <a:bodyPr lIns="45718" tIns="45718" rIns="45718" bIns="45718" anchor="ctr"/>
          <a:lstStyle/>
          <a:p>
            <a:pPr algn="ctr">
              <a:defRPr sz="1300">
                <a:solidFill>
                  <a:srgbClr val="FFFFFF"/>
                </a:solidFill>
              </a:defRPr>
            </a:pPr>
            <a:endParaRPr/>
          </a:p>
        </p:txBody>
      </p:sp>
      <p:sp>
        <p:nvSpPr>
          <p:cNvPr id="301" name="Rectangle 7"/>
          <p:cNvSpPr/>
          <p:nvPr/>
        </p:nvSpPr>
        <p:spPr>
          <a:xfrm>
            <a:off x="-4" y="164094"/>
            <a:ext cx="9148466" cy="164099"/>
          </a:xfrm>
          <a:prstGeom prst="rect">
            <a:avLst/>
          </a:prstGeom>
          <a:solidFill>
            <a:srgbClr val="1585B9"/>
          </a:solidFill>
          <a:ln w="12700">
            <a:miter lim="400000"/>
          </a:ln>
        </p:spPr>
        <p:txBody>
          <a:bodyPr lIns="45718" tIns="45718" rIns="45718" bIns="45718" anchor="ctr"/>
          <a:lstStyle/>
          <a:p>
            <a:pPr algn="ctr">
              <a:defRPr sz="1300">
                <a:solidFill>
                  <a:srgbClr val="FFFFFF"/>
                </a:solidFill>
              </a:defRPr>
            </a:pPr>
            <a:endParaRPr/>
          </a:p>
        </p:txBody>
      </p:sp>
      <p:sp>
        <p:nvSpPr>
          <p:cNvPr id="302" name="Rectangle 8"/>
          <p:cNvSpPr/>
          <p:nvPr/>
        </p:nvSpPr>
        <p:spPr>
          <a:xfrm>
            <a:off x="0" y="328188"/>
            <a:ext cx="9144000" cy="164099"/>
          </a:xfrm>
          <a:prstGeom prst="rect">
            <a:avLst/>
          </a:prstGeom>
          <a:solidFill>
            <a:srgbClr val="AFE3F5"/>
          </a:solidFill>
          <a:ln w="12700">
            <a:miter lim="400000"/>
          </a:ln>
        </p:spPr>
        <p:txBody>
          <a:bodyPr lIns="45718" tIns="45718" rIns="45718" bIns="45718" anchor="ctr"/>
          <a:lstStyle/>
          <a:p>
            <a:pPr algn="ctr">
              <a:defRPr sz="1300">
                <a:solidFill>
                  <a:srgbClr val="FFFFFF"/>
                </a:solidFill>
              </a:defRPr>
            </a:pPr>
            <a:endParaRPr/>
          </a:p>
        </p:txBody>
      </p:sp>
      <p:pic>
        <p:nvPicPr>
          <p:cNvPr id="303" name="Picture 9" descr="Picture 9"/>
          <p:cNvPicPr>
            <a:picLocks noChangeAspect="1"/>
          </p:cNvPicPr>
          <p:nvPr/>
        </p:nvPicPr>
        <p:blipFill>
          <a:blip r:embed="rId2"/>
          <a:stretch>
            <a:fillRect/>
          </a:stretch>
        </p:blipFill>
        <p:spPr>
          <a:xfrm>
            <a:off x="5488132" y="6126164"/>
            <a:ext cx="3444503" cy="509155"/>
          </a:xfrm>
          <a:prstGeom prst="rect">
            <a:avLst/>
          </a:prstGeom>
          <a:ln w="12700">
            <a:miter lim="400000"/>
          </a:ln>
        </p:spPr>
      </p:pic>
      <p:sp>
        <p:nvSpPr>
          <p:cNvPr id="304" name="Straight Connector 10"/>
          <p:cNvSpPr/>
          <p:nvPr/>
        </p:nvSpPr>
        <p:spPr>
          <a:xfrm>
            <a:off x="363865" y="6499490"/>
            <a:ext cx="5007244" cy="1"/>
          </a:xfrm>
          <a:prstGeom prst="line">
            <a:avLst/>
          </a:prstGeom>
          <a:ln w="50800">
            <a:solidFill>
              <a:srgbClr val="AFE3F5"/>
            </a:solidFill>
          </a:ln>
        </p:spPr>
        <p:txBody>
          <a:bodyPr lIns="45718" tIns="45718" rIns="45718" bIns="45718"/>
          <a:lstStyle/>
          <a:p>
            <a:endParaRPr/>
          </a:p>
        </p:txBody>
      </p:sp>
      <p:sp>
        <p:nvSpPr>
          <p:cNvPr id="305" name="Title Text"/>
          <p:cNvSpPr txBox="1">
            <a:spLocks noGrp="1"/>
          </p:cNvSpPr>
          <p:nvPr>
            <p:ph type="title"/>
          </p:nvPr>
        </p:nvSpPr>
        <p:spPr>
          <a:xfrm>
            <a:off x="457201" y="2340866"/>
            <a:ext cx="8349141" cy="646337"/>
          </a:xfrm>
          <a:prstGeom prst="rect">
            <a:avLst/>
          </a:prstGeom>
        </p:spPr>
        <p:txBody>
          <a:bodyPr/>
          <a:lstStyle>
            <a:lvl1pPr defTabSz="342900">
              <a:lnSpc>
                <a:spcPct val="100000"/>
              </a:lnSpc>
              <a:defRPr sz="3600" b="1">
                <a:solidFill>
                  <a:srgbClr val="F5AA2C"/>
                </a:solidFill>
                <a:latin typeface="+mn-lt"/>
                <a:ea typeface="+mn-ea"/>
                <a:cs typeface="+mn-cs"/>
                <a:sym typeface="Calibri"/>
              </a:defRPr>
            </a:lvl1pPr>
          </a:lstStyle>
          <a:p>
            <a:r>
              <a:t>Title Text</a:t>
            </a:r>
          </a:p>
        </p:txBody>
      </p:sp>
      <p:sp>
        <p:nvSpPr>
          <p:cNvPr id="306" name="Picture Placeholder 2"/>
          <p:cNvSpPr>
            <a:spLocks noGrp="1"/>
          </p:cNvSpPr>
          <p:nvPr>
            <p:ph type="pic" sz="half" idx="21"/>
          </p:nvPr>
        </p:nvSpPr>
        <p:spPr>
          <a:xfrm>
            <a:off x="0" y="3337685"/>
            <a:ext cx="4171759" cy="3520315"/>
          </a:xfrm>
          <a:prstGeom prst="rect">
            <a:avLst/>
          </a:prstGeom>
        </p:spPr>
        <p:txBody>
          <a:bodyPr lIns="91439" tIns="45719" rIns="91439" bIns="45719">
            <a:noAutofit/>
          </a:bodyPr>
          <a:lstStyle/>
          <a:p>
            <a:endParaRPr/>
          </a:p>
        </p:txBody>
      </p:sp>
      <p:pic>
        <p:nvPicPr>
          <p:cNvPr id="307" name="Picture 3" descr="Picture 3"/>
          <p:cNvPicPr>
            <a:picLocks noChangeAspect="1"/>
          </p:cNvPicPr>
          <p:nvPr/>
        </p:nvPicPr>
        <p:blipFill>
          <a:blip r:embed="rId3"/>
          <a:stretch>
            <a:fillRect/>
          </a:stretch>
        </p:blipFill>
        <p:spPr>
          <a:xfrm>
            <a:off x="5125315" y="5874484"/>
            <a:ext cx="3681025" cy="542026"/>
          </a:xfrm>
          <a:prstGeom prst="rect">
            <a:avLst/>
          </a:prstGeom>
          <a:ln w="12700">
            <a:miter lim="400000"/>
          </a:ln>
        </p:spPr>
      </p:pic>
      <p:sp>
        <p:nvSpPr>
          <p:cNvPr id="30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15" name="Rectangle 6"/>
          <p:cNvSpPr/>
          <p:nvPr/>
        </p:nvSpPr>
        <p:spPr>
          <a:xfrm>
            <a:off x="-1" y="2"/>
            <a:ext cx="9148459" cy="164093"/>
          </a:xfrm>
          <a:prstGeom prst="rect">
            <a:avLst/>
          </a:prstGeom>
          <a:solidFill>
            <a:srgbClr val="00247F"/>
          </a:solidFill>
          <a:ln w="12700">
            <a:miter lim="400000"/>
          </a:ln>
        </p:spPr>
        <p:txBody>
          <a:bodyPr lIns="45718" tIns="45718" rIns="45718" bIns="45718" anchor="ctr"/>
          <a:lstStyle/>
          <a:p>
            <a:pPr algn="ctr">
              <a:defRPr sz="1300">
                <a:solidFill>
                  <a:srgbClr val="FFFFFF"/>
                </a:solidFill>
              </a:defRPr>
            </a:pPr>
            <a:endParaRPr/>
          </a:p>
        </p:txBody>
      </p:sp>
      <p:sp>
        <p:nvSpPr>
          <p:cNvPr id="316" name="Rectangle 7"/>
          <p:cNvSpPr/>
          <p:nvPr/>
        </p:nvSpPr>
        <p:spPr>
          <a:xfrm>
            <a:off x="-4" y="164094"/>
            <a:ext cx="9148466" cy="164099"/>
          </a:xfrm>
          <a:prstGeom prst="rect">
            <a:avLst/>
          </a:prstGeom>
          <a:solidFill>
            <a:srgbClr val="1585B9"/>
          </a:solidFill>
          <a:ln w="12700">
            <a:miter lim="400000"/>
          </a:ln>
        </p:spPr>
        <p:txBody>
          <a:bodyPr lIns="45718" tIns="45718" rIns="45718" bIns="45718" anchor="ctr"/>
          <a:lstStyle/>
          <a:p>
            <a:pPr algn="ctr">
              <a:defRPr sz="1300">
                <a:solidFill>
                  <a:srgbClr val="FFFFFF"/>
                </a:solidFill>
              </a:defRPr>
            </a:pPr>
            <a:endParaRPr/>
          </a:p>
        </p:txBody>
      </p:sp>
      <p:sp>
        <p:nvSpPr>
          <p:cNvPr id="317" name="Rectangle 8"/>
          <p:cNvSpPr/>
          <p:nvPr/>
        </p:nvSpPr>
        <p:spPr>
          <a:xfrm>
            <a:off x="0" y="328188"/>
            <a:ext cx="9144000" cy="164099"/>
          </a:xfrm>
          <a:prstGeom prst="rect">
            <a:avLst/>
          </a:prstGeom>
          <a:solidFill>
            <a:srgbClr val="AFE3F5"/>
          </a:solidFill>
          <a:ln w="12700">
            <a:miter lim="400000"/>
          </a:ln>
        </p:spPr>
        <p:txBody>
          <a:bodyPr lIns="45718" tIns="45718" rIns="45718" bIns="45718" anchor="ctr"/>
          <a:lstStyle/>
          <a:p>
            <a:pPr algn="ctr">
              <a:defRPr sz="1300">
                <a:solidFill>
                  <a:srgbClr val="FFFFFF"/>
                </a:solidFill>
              </a:defRPr>
            </a:pPr>
            <a:endParaRPr/>
          </a:p>
        </p:txBody>
      </p:sp>
      <p:pic>
        <p:nvPicPr>
          <p:cNvPr id="318" name="Picture 9" descr="Picture 9"/>
          <p:cNvPicPr>
            <a:picLocks noChangeAspect="1"/>
          </p:cNvPicPr>
          <p:nvPr/>
        </p:nvPicPr>
        <p:blipFill>
          <a:blip r:embed="rId2"/>
          <a:stretch>
            <a:fillRect/>
          </a:stretch>
        </p:blipFill>
        <p:spPr>
          <a:xfrm>
            <a:off x="5488132" y="6126164"/>
            <a:ext cx="3444503" cy="509155"/>
          </a:xfrm>
          <a:prstGeom prst="rect">
            <a:avLst/>
          </a:prstGeom>
          <a:ln w="12700">
            <a:miter lim="400000"/>
          </a:ln>
        </p:spPr>
      </p:pic>
      <p:sp>
        <p:nvSpPr>
          <p:cNvPr id="319" name="Straight Connector 10"/>
          <p:cNvSpPr/>
          <p:nvPr/>
        </p:nvSpPr>
        <p:spPr>
          <a:xfrm>
            <a:off x="363865" y="6499490"/>
            <a:ext cx="5007244" cy="1"/>
          </a:xfrm>
          <a:prstGeom prst="line">
            <a:avLst/>
          </a:prstGeom>
          <a:ln w="50800">
            <a:solidFill>
              <a:srgbClr val="AFE3F5"/>
            </a:solidFill>
          </a:ln>
        </p:spPr>
        <p:txBody>
          <a:bodyPr lIns="45718" tIns="45718" rIns="45718" bIns="45718"/>
          <a:lstStyle/>
          <a:p>
            <a:endParaRPr/>
          </a:p>
        </p:txBody>
      </p:sp>
      <p:sp>
        <p:nvSpPr>
          <p:cNvPr id="320" name="Title Text"/>
          <p:cNvSpPr txBox="1">
            <a:spLocks noGrp="1"/>
          </p:cNvSpPr>
          <p:nvPr>
            <p:ph type="title"/>
          </p:nvPr>
        </p:nvSpPr>
        <p:spPr>
          <a:xfrm>
            <a:off x="420623" y="2514600"/>
            <a:ext cx="2167129" cy="230834"/>
          </a:xfrm>
          <a:prstGeom prst="rect">
            <a:avLst/>
          </a:prstGeom>
        </p:spPr>
        <p:txBody>
          <a:bodyPr lIns="0" tIns="0" rIns="0" bIns="0"/>
          <a:lstStyle>
            <a:lvl1pPr algn="l" defTabSz="342900">
              <a:lnSpc>
                <a:spcPct val="100000"/>
              </a:lnSpc>
              <a:defRPr sz="1500" b="1">
                <a:solidFill>
                  <a:srgbClr val="00247F"/>
                </a:solidFill>
                <a:latin typeface="+mn-lt"/>
                <a:ea typeface="+mn-ea"/>
                <a:cs typeface="+mn-cs"/>
                <a:sym typeface="Calibri"/>
              </a:defRPr>
            </a:lvl1pPr>
          </a:lstStyle>
          <a:p>
            <a:r>
              <a:t>Title Text</a:t>
            </a:r>
          </a:p>
        </p:txBody>
      </p:sp>
      <p:sp>
        <p:nvSpPr>
          <p:cNvPr id="321" name="Picture Placeholder 2"/>
          <p:cNvSpPr>
            <a:spLocks noGrp="1"/>
          </p:cNvSpPr>
          <p:nvPr>
            <p:ph type="pic" sz="quarter" idx="21"/>
          </p:nvPr>
        </p:nvSpPr>
        <p:spPr>
          <a:xfrm>
            <a:off x="3136392" y="1371600"/>
            <a:ext cx="2606046" cy="3913633"/>
          </a:xfrm>
          <a:prstGeom prst="rect">
            <a:avLst/>
          </a:prstGeom>
        </p:spPr>
        <p:txBody>
          <a:bodyPr lIns="91439" tIns="45719" rIns="91439" bIns="45719">
            <a:noAutofit/>
          </a:bodyPr>
          <a:lstStyle/>
          <a:p>
            <a:endParaRPr/>
          </a:p>
        </p:txBody>
      </p:sp>
      <p:sp>
        <p:nvSpPr>
          <p:cNvPr id="322" name="Picture Placeholder 2"/>
          <p:cNvSpPr>
            <a:spLocks noGrp="1"/>
          </p:cNvSpPr>
          <p:nvPr>
            <p:ph type="pic" sz="quarter" idx="22"/>
          </p:nvPr>
        </p:nvSpPr>
        <p:spPr>
          <a:xfrm>
            <a:off x="5943600" y="1371600"/>
            <a:ext cx="2615184" cy="3913633"/>
          </a:xfrm>
          <a:prstGeom prst="rect">
            <a:avLst/>
          </a:prstGeom>
        </p:spPr>
        <p:txBody>
          <a:bodyPr lIns="91439" tIns="45719" rIns="91439" bIns="45719">
            <a:noAutofit/>
          </a:bodyPr>
          <a:lstStyle/>
          <a:p>
            <a:endParaRPr/>
          </a:p>
        </p:txBody>
      </p:sp>
      <p:sp>
        <p:nvSpPr>
          <p:cNvPr id="323" name="Body Level One…"/>
          <p:cNvSpPr txBox="1">
            <a:spLocks noGrp="1"/>
          </p:cNvSpPr>
          <p:nvPr>
            <p:ph type="body" sz="quarter" idx="1"/>
          </p:nvPr>
        </p:nvSpPr>
        <p:spPr>
          <a:xfrm>
            <a:off x="3136392" y="5349240"/>
            <a:ext cx="5413248" cy="161589"/>
          </a:xfrm>
          <a:prstGeom prst="rect">
            <a:avLst/>
          </a:prstGeom>
        </p:spPr>
        <p:txBody>
          <a:bodyPr lIns="0" tIns="0" rIns="0" bIns="0"/>
          <a:lstStyle>
            <a:lvl1pPr marL="0" indent="0" defTabSz="342900">
              <a:lnSpc>
                <a:spcPct val="100000"/>
              </a:lnSpc>
              <a:spcBef>
                <a:spcPts val="200"/>
              </a:spcBef>
              <a:buSzTx/>
              <a:buFontTx/>
              <a:buNone/>
              <a:defRPr sz="1000">
                <a:latin typeface="+mn-lt"/>
                <a:ea typeface="+mn-ea"/>
                <a:cs typeface="+mn-cs"/>
                <a:sym typeface="Calibri"/>
              </a:defRPr>
            </a:lvl1pPr>
            <a:lvl2pPr marL="444952" indent="-102053" defTabSz="342900">
              <a:lnSpc>
                <a:spcPct val="100000"/>
              </a:lnSpc>
              <a:spcBef>
                <a:spcPts val="200"/>
              </a:spcBef>
              <a:buFontTx/>
              <a:buChar char="–"/>
              <a:defRPr sz="1000">
                <a:latin typeface="+mn-lt"/>
                <a:ea typeface="+mn-ea"/>
                <a:cs typeface="+mn-cs"/>
                <a:sym typeface="Calibri"/>
              </a:defRPr>
            </a:lvl2pPr>
            <a:lvl3pPr marL="828675" indent="-142875" defTabSz="342900">
              <a:lnSpc>
                <a:spcPct val="100000"/>
              </a:lnSpc>
              <a:spcBef>
                <a:spcPts val="200"/>
              </a:spcBef>
              <a:buFontTx/>
              <a:buChar char="▪"/>
              <a:defRPr sz="1000">
                <a:latin typeface="+mn-lt"/>
                <a:ea typeface="+mn-ea"/>
                <a:cs typeface="+mn-cs"/>
                <a:sym typeface="Calibri"/>
              </a:defRPr>
            </a:lvl3pPr>
            <a:lvl4pPr marL="1143000" indent="-114300" defTabSz="342900">
              <a:lnSpc>
                <a:spcPct val="100000"/>
              </a:lnSpc>
              <a:spcBef>
                <a:spcPts val="200"/>
              </a:spcBef>
              <a:buFontTx/>
              <a:buChar char="~"/>
              <a:defRPr sz="1000">
                <a:latin typeface="+mn-lt"/>
                <a:ea typeface="+mn-ea"/>
                <a:cs typeface="+mn-cs"/>
                <a:sym typeface="Calibri"/>
              </a:defRPr>
            </a:lvl4pPr>
            <a:lvl5pPr marL="1485900" indent="-114300" defTabSz="342900">
              <a:lnSpc>
                <a:spcPct val="100000"/>
              </a:lnSpc>
              <a:spcBef>
                <a:spcPts val="200"/>
              </a:spcBef>
              <a:buFontTx/>
              <a:buChar char="»"/>
              <a:defRPr sz="10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4"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623887" y="1709739"/>
            <a:ext cx="7886701" cy="2852737"/>
          </a:xfrm>
          <a:prstGeom prst="rect">
            <a:avLst/>
          </a:prstGeom>
        </p:spPr>
        <p:txBody>
          <a:bodyPr anchor="b"/>
          <a:lstStyle>
            <a:lvl1pPr>
              <a:defRPr sz="6000"/>
            </a:lvl1pPr>
          </a:lstStyle>
          <a:p>
            <a:r>
              <a:t>Title Text</a:t>
            </a:r>
          </a:p>
        </p:txBody>
      </p:sp>
      <p:sp>
        <p:nvSpPr>
          <p:cNvPr id="33" name="Body Level One…"/>
          <p:cNvSpPr txBox="1">
            <a:spLocks noGrp="1"/>
          </p:cNvSpPr>
          <p:nvPr>
            <p:ph type="body" sz="quarter" idx="1"/>
          </p:nvPr>
        </p:nvSpPr>
        <p:spPr>
          <a:xfrm>
            <a:off x="623887" y="4589464"/>
            <a:ext cx="7886701" cy="1500193"/>
          </a:xfrm>
          <a:prstGeom prst="rect">
            <a:avLst/>
          </a:prstGeom>
        </p:spPr>
        <p:txBody>
          <a:bodyPr/>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able or Graph">
    <p:spTree>
      <p:nvGrpSpPr>
        <p:cNvPr id="1" name=""/>
        <p:cNvGrpSpPr/>
        <p:nvPr/>
      </p:nvGrpSpPr>
      <p:grpSpPr>
        <a:xfrm>
          <a:off x="0" y="0"/>
          <a:ext cx="0" cy="0"/>
          <a:chOff x="0" y="0"/>
          <a:chExt cx="0" cy="0"/>
        </a:xfrm>
      </p:grpSpPr>
      <p:sp>
        <p:nvSpPr>
          <p:cNvPr id="331" name="Rectangle 6"/>
          <p:cNvSpPr/>
          <p:nvPr/>
        </p:nvSpPr>
        <p:spPr>
          <a:xfrm>
            <a:off x="-1" y="2"/>
            <a:ext cx="9148459" cy="164093"/>
          </a:xfrm>
          <a:prstGeom prst="rect">
            <a:avLst/>
          </a:prstGeom>
          <a:solidFill>
            <a:srgbClr val="00247F"/>
          </a:solidFill>
          <a:ln w="12700">
            <a:miter lim="400000"/>
          </a:ln>
        </p:spPr>
        <p:txBody>
          <a:bodyPr lIns="45718" tIns="45718" rIns="45718" bIns="45718" anchor="ctr"/>
          <a:lstStyle/>
          <a:p>
            <a:pPr algn="ctr">
              <a:defRPr sz="1300">
                <a:solidFill>
                  <a:srgbClr val="FFFFFF"/>
                </a:solidFill>
              </a:defRPr>
            </a:pPr>
            <a:endParaRPr/>
          </a:p>
        </p:txBody>
      </p:sp>
      <p:sp>
        <p:nvSpPr>
          <p:cNvPr id="332" name="Rectangle 7"/>
          <p:cNvSpPr/>
          <p:nvPr/>
        </p:nvSpPr>
        <p:spPr>
          <a:xfrm>
            <a:off x="-4" y="164094"/>
            <a:ext cx="9148466" cy="164099"/>
          </a:xfrm>
          <a:prstGeom prst="rect">
            <a:avLst/>
          </a:prstGeom>
          <a:solidFill>
            <a:srgbClr val="1585B9"/>
          </a:solidFill>
          <a:ln w="12700">
            <a:miter lim="400000"/>
          </a:ln>
        </p:spPr>
        <p:txBody>
          <a:bodyPr lIns="45718" tIns="45718" rIns="45718" bIns="45718" anchor="ctr"/>
          <a:lstStyle/>
          <a:p>
            <a:pPr algn="ctr">
              <a:defRPr sz="1300">
                <a:solidFill>
                  <a:srgbClr val="FFFFFF"/>
                </a:solidFill>
              </a:defRPr>
            </a:pPr>
            <a:endParaRPr/>
          </a:p>
        </p:txBody>
      </p:sp>
      <p:sp>
        <p:nvSpPr>
          <p:cNvPr id="333" name="Rectangle 8"/>
          <p:cNvSpPr/>
          <p:nvPr/>
        </p:nvSpPr>
        <p:spPr>
          <a:xfrm>
            <a:off x="0" y="328188"/>
            <a:ext cx="9144000" cy="164099"/>
          </a:xfrm>
          <a:prstGeom prst="rect">
            <a:avLst/>
          </a:prstGeom>
          <a:solidFill>
            <a:srgbClr val="AFE3F5"/>
          </a:solidFill>
          <a:ln w="12700">
            <a:miter lim="400000"/>
          </a:ln>
        </p:spPr>
        <p:txBody>
          <a:bodyPr lIns="45718" tIns="45718" rIns="45718" bIns="45718" anchor="ctr"/>
          <a:lstStyle/>
          <a:p>
            <a:pPr algn="ctr">
              <a:defRPr sz="1300">
                <a:solidFill>
                  <a:srgbClr val="FFFFFF"/>
                </a:solidFill>
              </a:defRPr>
            </a:pPr>
            <a:endParaRPr/>
          </a:p>
        </p:txBody>
      </p:sp>
      <p:pic>
        <p:nvPicPr>
          <p:cNvPr id="334" name="Picture 9" descr="Picture 9"/>
          <p:cNvPicPr>
            <a:picLocks noChangeAspect="1"/>
          </p:cNvPicPr>
          <p:nvPr/>
        </p:nvPicPr>
        <p:blipFill>
          <a:blip r:embed="rId2"/>
          <a:stretch>
            <a:fillRect/>
          </a:stretch>
        </p:blipFill>
        <p:spPr>
          <a:xfrm>
            <a:off x="5488132" y="6126164"/>
            <a:ext cx="3444503" cy="509155"/>
          </a:xfrm>
          <a:prstGeom prst="rect">
            <a:avLst/>
          </a:prstGeom>
          <a:ln w="12700">
            <a:miter lim="400000"/>
          </a:ln>
        </p:spPr>
      </p:pic>
      <p:sp>
        <p:nvSpPr>
          <p:cNvPr id="335" name="Straight Connector 10"/>
          <p:cNvSpPr/>
          <p:nvPr/>
        </p:nvSpPr>
        <p:spPr>
          <a:xfrm>
            <a:off x="363865" y="6499490"/>
            <a:ext cx="5007244" cy="1"/>
          </a:xfrm>
          <a:prstGeom prst="line">
            <a:avLst/>
          </a:prstGeom>
          <a:ln w="50800">
            <a:solidFill>
              <a:srgbClr val="AFE3F5"/>
            </a:solidFill>
          </a:ln>
        </p:spPr>
        <p:txBody>
          <a:bodyPr lIns="45718" tIns="45718" rIns="45718" bIns="45718"/>
          <a:lstStyle/>
          <a:p>
            <a:endParaRPr/>
          </a:p>
        </p:txBody>
      </p:sp>
      <p:sp>
        <p:nvSpPr>
          <p:cNvPr id="336" name="Picture Placeholder 2"/>
          <p:cNvSpPr>
            <a:spLocks noGrp="1"/>
          </p:cNvSpPr>
          <p:nvPr>
            <p:ph type="pic" idx="21"/>
          </p:nvPr>
        </p:nvSpPr>
        <p:spPr>
          <a:xfrm>
            <a:off x="283463" y="594359"/>
            <a:ext cx="8559601" cy="5138931"/>
          </a:xfrm>
          <a:prstGeom prst="rect">
            <a:avLst/>
          </a:prstGeom>
        </p:spPr>
        <p:txBody>
          <a:bodyPr lIns="91439" tIns="45719" rIns="91439" bIns="45719">
            <a:noAutofit/>
          </a:bodyPr>
          <a:lstStyle/>
          <a:p>
            <a:endParaRPr/>
          </a:p>
        </p:txBody>
      </p:sp>
      <p:sp>
        <p:nvSpPr>
          <p:cNvPr id="337" name="Body Level One…"/>
          <p:cNvSpPr txBox="1">
            <a:spLocks noGrp="1"/>
          </p:cNvSpPr>
          <p:nvPr>
            <p:ph type="body" sz="quarter" idx="1"/>
          </p:nvPr>
        </p:nvSpPr>
        <p:spPr>
          <a:xfrm>
            <a:off x="283463" y="5741663"/>
            <a:ext cx="8559601" cy="161589"/>
          </a:xfrm>
          <a:prstGeom prst="rect">
            <a:avLst/>
          </a:prstGeom>
        </p:spPr>
        <p:txBody>
          <a:bodyPr lIns="0" tIns="0" rIns="0" bIns="0"/>
          <a:lstStyle>
            <a:lvl1pPr marL="0" indent="0" defTabSz="342900">
              <a:lnSpc>
                <a:spcPct val="100000"/>
              </a:lnSpc>
              <a:spcBef>
                <a:spcPts val="200"/>
              </a:spcBef>
              <a:buSzTx/>
              <a:buFontTx/>
              <a:buNone/>
              <a:defRPr sz="1000">
                <a:latin typeface="+mn-lt"/>
                <a:ea typeface="+mn-ea"/>
                <a:cs typeface="+mn-cs"/>
                <a:sym typeface="Calibri"/>
              </a:defRPr>
            </a:lvl1pPr>
            <a:lvl2pPr marL="444952" indent="-102053" defTabSz="342900">
              <a:lnSpc>
                <a:spcPct val="100000"/>
              </a:lnSpc>
              <a:spcBef>
                <a:spcPts val="200"/>
              </a:spcBef>
              <a:buFontTx/>
              <a:buChar char="–"/>
              <a:defRPr sz="1000">
                <a:latin typeface="+mn-lt"/>
                <a:ea typeface="+mn-ea"/>
                <a:cs typeface="+mn-cs"/>
                <a:sym typeface="Calibri"/>
              </a:defRPr>
            </a:lvl2pPr>
            <a:lvl3pPr marL="828675" indent="-142875" defTabSz="342900">
              <a:lnSpc>
                <a:spcPct val="100000"/>
              </a:lnSpc>
              <a:spcBef>
                <a:spcPts val="200"/>
              </a:spcBef>
              <a:buFontTx/>
              <a:buChar char="▪"/>
              <a:defRPr sz="1000">
                <a:latin typeface="+mn-lt"/>
                <a:ea typeface="+mn-ea"/>
                <a:cs typeface="+mn-cs"/>
                <a:sym typeface="Calibri"/>
              </a:defRPr>
            </a:lvl3pPr>
            <a:lvl4pPr marL="1143000" indent="-114300" defTabSz="342900">
              <a:lnSpc>
                <a:spcPct val="100000"/>
              </a:lnSpc>
              <a:spcBef>
                <a:spcPts val="200"/>
              </a:spcBef>
              <a:buFontTx/>
              <a:buChar char="~"/>
              <a:defRPr sz="1000">
                <a:latin typeface="+mn-lt"/>
                <a:ea typeface="+mn-ea"/>
                <a:cs typeface="+mn-cs"/>
                <a:sym typeface="Calibri"/>
              </a:defRPr>
            </a:lvl4pPr>
            <a:lvl5pPr marL="1485900" indent="-114300" defTabSz="342900">
              <a:lnSpc>
                <a:spcPct val="100000"/>
              </a:lnSpc>
              <a:spcBef>
                <a:spcPts val="200"/>
              </a:spcBef>
              <a:buFontTx/>
              <a:buChar char="»"/>
              <a:defRPr sz="10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45" name="Rectangle 6"/>
          <p:cNvSpPr/>
          <p:nvPr/>
        </p:nvSpPr>
        <p:spPr>
          <a:xfrm>
            <a:off x="-1" y="2"/>
            <a:ext cx="9148459" cy="164093"/>
          </a:xfrm>
          <a:prstGeom prst="rect">
            <a:avLst/>
          </a:prstGeom>
          <a:solidFill>
            <a:srgbClr val="00247F"/>
          </a:solidFill>
          <a:ln w="12700">
            <a:miter lim="400000"/>
          </a:ln>
        </p:spPr>
        <p:txBody>
          <a:bodyPr lIns="45718" tIns="45718" rIns="45718" bIns="45718" anchor="ctr"/>
          <a:lstStyle/>
          <a:p>
            <a:pPr algn="ctr">
              <a:defRPr sz="1300">
                <a:solidFill>
                  <a:srgbClr val="FFFFFF"/>
                </a:solidFill>
              </a:defRPr>
            </a:pPr>
            <a:endParaRPr/>
          </a:p>
        </p:txBody>
      </p:sp>
      <p:sp>
        <p:nvSpPr>
          <p:cNvPr id="346" name="Rectangle 7"/>
          <p:cNvSpPr/>
          <p:nvPr/>
        </p:nvSpPr>
        <p:spPr>
          <a:xfrm>
            <a:off x="-4" y="164094"/>
            <a:ext cx="9148466" cy="164099"/>
          </a:xfrm>
          <a:prstGeom prst="rect">
            <a:avLst/>
          </a:prstGeom>
          <a:solidFill>
            <a:srgbClr val="1585B9"/>
          </a:solidFill>
          <a:ln w="12700">
            <a:miter lim="400000"/>
          </a:ln>
        </p:spPr>
        <p:txBody>
          <a:bodyPr lIns="45718" tIns="45718" rIns="45718" bIns="45718" anchor="ctr"/>
          <a:lstStyle/>
          <a:p>
            <a:pPr algn="ctr">
              <a:defRPr sz="1300">
                <a:solidFill>
                  <a:srgbClr val="FFFFFF"/>
                </a:solidFill>
              </a:defRPr>
            </a:pPr>
            <a:endParaRPr/>
          </a:p>
        </p:txBody>
      </p:sp>
      <p:sp>
        <p:nvSpPr>
          <p:cNvPr id="347" name="Rectangle 8"/>
          <p:cNvSpPr/>
          <p:nvPr/>
        </p:nvSpPr>
        <p:spPr>
          <a:xfrm>
            <a:off x="0" y="328188"/>
            <a:ext cx="9144000" cy="164099"/>
          </a:xfrm>
          <a:prstGeom prst="rect">
            <a:avLst/>
          </a:prstGeom>
          <a:solidFill>
            <a:srgbClr val="AFE3F5"/>
          </a:solidFill>
          <a:ln w="12700">
            <a:miter lim="400000"/>
          </a:ln>
        </p:spPr>
        <p:txBody>
          <a:bodyPr lIns="45718" tIns="45718" rIns="45718" bIns="45718" anchor="ctr"/>
          <a:lstStyle/>
          <a:p>
            <a:pPr algn="ctr">
              <a:defRPr sz="1300">
                <a:solidFill>
                  <a:srgbClr val="FFFFFF"/>
                </a:solidFill>
              </a:defRPr>
            </a:pPr>
            <a:endParaRPr/>
          </a:p>
        </p:txBody>
      </p:sp>
      <p:pic>
        <p:nvPicPr>
          <p:cNvPr id="348" name="Picture 9" descr="Picture 9"/>
          <p:cNvPicPr>
            <a:picLocks noChangeAspect="1"/>
          </p:cNvPicPr>
          <p:nvPr/>
        </p:nvPicPr>
        <p:blipFill>
          <a:blip r:embed="rId2"/>
          <a:stretch>
            <a:fillRect/>
          </a:stretch>
        </p:blipFill>
        <p:spPr>
          <a:xfrm>
            <a:off x="5488132" y="6126164"/>
            <a:ext cx="3444503" cy="509155"/>
          </a:xfrm>
          <a:prstGeom prst="rect">
            <a:avLst/>
          </a:prstGeom>
          <a:ln w="12700">
            <a:miter lim="400000"/>
          </a:ln>
        </p:spPr>
      </p:pic>
      <p:sp>
        <p:nvSpPr>
          <p:cNvPr id="349" name="Straight Connector 10"/>
          <p:cNvSpPr/>
          <p:nvPr/>
        </p:nvSpPr>
        <p:spPr>
          <a:xfrm>
            <a:off x="363865" y="6499490"/>
            <a:ext cx="5007244" cy="1"/>
          </a:xfrm>
          <a:prstGeom prst="line">
            <a:avLst/>
          </a:prstGeom>
          <a:ln w="50800">
            <a:solidFill>
              <a:srgbClr val="AFE3F5"/>
            </a:solidFill>
          </a:ln>
        </p:spPr>
        <p:txBody>
          <a:bodyPr lIns="45718" tIns="45718" rIns="45718" bIns="45718"/>
          <a:lstStyle/>
          <a:p>
            <a:endParaRPr/>
          </a:p>
        </p:txBody>
      </p:sp>
      <p:sp>
        <p:nvSpPr>
          <p:cNvPr id="350"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357" name="Rectangle 6"/>
          <p:cNvSpPr/>
          <p:nvPr/>
        </p:nvSpPr>
        <p:spPr>
          <a:xfrm>
            <a:off x="-1" y="2"/>
            <a:ext cx="9148459" cy="164093"/>
          </a:xfrm>
          <a:prstGeom prst="rect">
            <a:avLst/>
          </a:prstGeom>
          <a:solidFill>
            <a:srgbClr val="00247F"/>
          </a:solidFill>
          <a:ln w="12700">
            <a:miter lim="400000"/>
          </a:ln>
        </p:spPr>
        <p:txBody>
          <a:bodyPr lIns="45718" tIns="45718" rIns="45718" bIns="45718" anchor="ctr"/>
          <a:lstStyle/>
          <a:p>
            <a:pPr algn="ctr">
              <a:defRPr sz="1300">
                <a:solidFill>
                  <a:srgbClr val="FFFFFF"/>
                </a:solidFill>
              </a:defRPr>
            </a:pPr>
            <a:endParaRPr/>
          </a:p>
        </p:txBody>
      </p:sp>
      <p:sp>
        <p:nvSpPr>
          <p:cNvPr id="358" name="Rectangle 7"/>
          <p:cNvSpPr/>
          <p:nvPr/>
        </p:nvSpPr>
        <p:spPr>
          <a:xfrm>
            <a:off x="-4" y="164094"/>
            <a:ext cx="9148466" cy="164099"/>
          </a:xfrm>
          <a:prstGeom prst="rect">
            <a:avLst/>
          </a:prstGeom>
          <a:solidFill>
            <a:srgbClr val="1585B9"/>
          </a:solidFill>
          <a:ln w="12700">
            <a:miter lim="400000"/>
          </a:ln>
        </p:spPr>
        <p:txBody>
          <a:bodyPr lIns="45718" tIns="45718" rIns="45718" bIns="45718" anchor="ctr"/>
          <a:lstStyle/>
          <a:p>
            <a:pPr algn="ctr">
              <a:defRPr sz="1300">
                <a:solidFill>
                  <a:srgbClr val="FFFFFF"/>
                </a:solidFill>
              </a:defRPr>
            </a:pPr>
            <a:endParaRPr/>
          </a:p>
        </p:txBody>
      </p:sp>
      <p:sp>
        <p:nvSpPr>
          <p:cNvPr id="359" name="Rectangle 8"/>
          <p:cNvSpPr/>
          <p:nvPr/>
        </p:nvSpPr>
        <p:spPr>
          <a:xfrm>
            <a:off x="0" y="328188"/>
            <a:ext cx="9144000" cy="164099"/>
          </a:xfrm>
          <a:prstGeom prst="rect">
            <a:avLst/>
          </a:prstGeom>
          <a:solidFill>
            <a:srgbClr val="AFE3F5"/>
          </a:solidFill>
          <a:ln w="12700">
            <a:miter lim="400000"/>
          </a:ln>
        </p:spPr>
        <p:txBody>
          <a:bodyPr lIns="45718" tIns="45718" rIns="45718" bIns="45718" anchor="ctr"/>
          <a:lstStyle/>
          <a:p>
            <a:pPr algn="ctr">
              <a:defRPr sz="1300">
                <a:solidFill>
                  <a:srgbClr val="FFFFFF"/>
                </a:solidFill>
              </a:defRPr>
            </a:pPr>
            <a:endParaRPr/>
          </a:p>
        </p:txBody>
      </p:sp>
      <p:pic>
        <p:nvPicPr>
          <p:cNvPr id="360" name="Picture 9" descr="Picture 9"/>
          <p:cNvPicPr>
            <a:picLocks noChangeAspect="1"/>
          </p:cNvPicPr>
          <p:nvPr/>
        </p:nvPicPr>
        <p:blipFill>
          <a:blip r:embed="rId2"/>
          <a:stretch>
            <a:fillRect/>
          </a:stretch>
        </p:blipFill>
        <p:spPr>
          <a:xfrm>
            <a:off x="5488132" y="6126164"/>
            <a:ext cx="3444503" cy="509155"/>
          </a:xfrm>
          <a:prstGeom prst="rect">
            <a:avLst/>
          </a:prstGeom>
          <a:ln w="12700">
            <a:miter lim="400000"/>
          </a:ln>
        </p:spPr>
      </p:pic>
      <p:sp>
        <p:nvSpPr>
          <p:cNvPr id="361" name="Straight Connector 10"/>
          <p:cNvSpPr/>
          <p:nvPr/>
        </p:nvSpPr>
        <p:spPr>
          <a:xfrm>
            <a:off x="363865" y="6499490"/>
            <a:ext cx="5007244" cy="1"/>
          </a:xfrm>
          <a:prstGeom prst="line">
            <a:avLst/>
          </a:prstGeom>
          <a:ln w="50800">
            <a:solidFill>
              <a:srgbClr val="AFE3F5"/>
            </a:solidFill>
          </a:ln>
        </p:spPr>
        <p:txBody>
          <a:bodyPr lIns="45718" tIns="45718" rIns="45718" bIns="45718"/>
          <a:lstStyle/>
          <a:p>
            <a:endParaRPr/>
          </a:p>
        </p:txBody>
      </p:sp>
      <p:sp>
        <p:nvSpPr>
          <p:cNvPr id="362" name="Body Level One…"/>
          <p:cNvSpPr txBox="1">
            <a:spLocks noGrp="1"/>
          </p:cNvSpPr>
          <p:nvPr>
            <p:ph type="body" idx="1"/>
          </p:nvPr>
        </p:nvSpPr>
        <p:spPr>
          <a:prstGeom prst="rect">
            <a:avLst/>
          </a:prstGeom>
        </p:spPr>
        <p:txBody>
          <a:bodyPr/>
          <a:lstStyle>
            <a:lvl1pPr marL="257175" indent="-257175" defTabSz="342900">
              <a:lnSpc>
                <a:spcPct val="100000"/>
              </a:lnSpc>
              <a:spcBef>
                <a:spcPts val="500"/>
              </a:spcBef>
              <a:defRPr sz="2400">
                <a:latin typeface="+mn-lt"/>
                <a:ea typeface="+mn-ea"/>
                <a:cs typeface="+mn-cs"/>
                <a:sym typeface="Calibri"/>
              </a:defRPr>
            </a:lvl1pPr>
            <a:lvl2pPr marL="587827" indent="-244928" defTabSz="342900">
              <a:lnSpc>
                <a:spcPct val="100000"/>
              </a:lnSpc>
              <a:spcBef>
                <a:spcPts val="500"/>
              </a:spcBef>
              <a:buChar char="–"/>
              <a:defRPr sz="2400">
                <a:latin typeface="+mn-lt"/>
                <a:ea typeface="+mn-ea"/>
                <a:cs typeface="+mn-cs"/>
                <a:sym typeface="Calibri"/>
              </a:defRPr>
            </a:lvl2pPr>
            <a:lvl3pPr marL="914400" indent="-228600" defTabSz="342900">
              <a:lnSpc>
                <a:spcPct val="100000"/>
              </a:lnSpc>
              <a:spcBef>
                <a:spcPts val="500"/>
              </a:spcBef>
              <a:defRPr sz="2400">
                <a:latin typeface="+mn-lt"/>
                <a:ea typeface="+mn-ea"/>
                <a:cs typeface="+mn-cs"/>
                <a:sym typeface="Calibri"/>
              </a:defRPr>
            </a:lvl3pPr>
            <a:lvl4pPr marL="1303019" indent="-274319" defTabSz="342900">
              <a:lnSpc>
                <a:spcPct val="100000"/>
              </a:lnSpc>
              <a:spcBef>
                <a:spcPts val="500"/>
              </a:spcBef>
              <a:buChar char="–"/>
              <a:defRPr sz="2400">
                <a:latin typeface="+mn-lt"/>
                <a:ea typeface="+mn-ea"/>
                <a:cs typeface="+mn-cs"/>
                <a:sym typeface="Calibri"/>
              </a:defRPr>
            </a:lvl4pPr>
            <a:lvl5pPr marL="1645920" indent="-274319" defTabSz="342900">
              <a:lnSpc>
                <a:spcPct val="100000"/>
              </a:lnSpc>
              <a:spcBef>
                <a:spcPts val="500"/>
              </a:spcBef>
              <a:buChar char="»"/>
              <a:defRPr sz="24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pic>
        <p:nvPicPr>
          <p:cNvPr id="363" name="Picture 2" descr="Picture 2"/>
          <p:cNvPicPr>
            <a:picLocks noChangeAspect="1"/>
          </p:cNvPicPr>
          <p:nvPr/>
        </p:nvPicPr>
        <p:blipFill>
          <a:blip r:embed="rId3"/>
          <a:stretch>
            <a:fillRect/>
          </a:stretch>
        </p:blipFill>
        <p:spPr>
          <a:xfrm>
            <a:off x="6064" y="0"/>
            <a:ext cx="9137937" cy="6858000"/>
          </a:xfrm>
          <a:prstGeom prst="rect">
            <a:avLst/>
          </a:prstGeom>
          <a:ln w="12700">
            <a:miter lim="400000"/>
          </a:ln>
        </p:spPr>
      </p:pic>
      <p:sp>
        <p:nvSpPr>
          <p:cNvPr id="364"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1" name="Title Text"/>
          <p:cNvSpPr txBox="1">
            <a:spLocks noGrp="1"/>
          </p:cNvSpPr>
          <p:nvPr>
            <p:ph type="title"/>
          </p:nvPr>
        </p:nvSpPr>
        <p:spPr>
          <a:xfrm>
            <a:off x="685800" y="1867661"/>
            <a:ext cx="7772400" cy="923330"/>
          </a:xfrm>
          <a:prstGeom prst="rect">
            <a:avLst/>
          </a:prstGeom>
        </p:spPr>
        <p:txBody>
          <a:bodyPr lIns="0" tIns="0" rIns="0" bIns="0"/>
          <a:lstStyle>
            <a:lvl1pPr defTabSz="457200">
              <a:lnSpc>
                <a:spcPct val="100000"/>
              </a:lnSpc>
              <a:defRPr sz="6000">
                <a:solidFill>
                  <a:srgbClr val="FFFFFF"/>
                </a:solidFill>
                <a:latin typeface="+mn-lt"/>
                <a:ea typeface="+mn-ea"/>
                <a:cs typeface="+mn-cs"/>
                <a:sym typeface="Calibri"/>
              </a:defRPr>
            </a:lvl1pPr>
          </a:lstStyle>
          <a:p>
            <a:r>
              <a:t>Title Text</a:t>
            </a:r>
          </a:p>
        </p:txBody>
      </p:sp>
      <p:pic>
        <p:nvPicPr>
          <p:cNvPr id="372" name="Picture 3" descr="Picture 3"/>
          <p:cNvPicPr>
            <a:picLocks noChangeAspect="1"/>
          </p:cNvPicPr>
          <p:nvPr/>
        </p:nvPicPr>
        <p:blipFill>
          <a:blip r:embed="rId3"/>
          <a:stretch>
            <a:fillRect/>
          </a:stretch>
        </p:blipFill>
        <p:spPr>
          <a:xfrm>
            <a:off x="5125315" y="5874484"/>
            <a:ext cx="3681025" cy="542026"/>
          </a:xfrm>
          <a:prstGeom prst="rect">
            <a:avLst/>
          </a:prstGeom>
          <a:ln w="12700">
            <a:miter lim="400000"/>
          </a:ln>
        </p:spPr>
      </p:pic>
      <p:sp>
        <p:nvSpPr>
          <p:cNvPr id="373" name="Picture Placeholder 2"/>
          <p:cNvSpPr>
            <a:spLocks noGrp="1"/>
          </p:cNvSpPr>
          <p:nvPr>
            <p:ph type="pic" sz="half" idx="21"/>
          </p:nvPr>
        </p:nvSpPr>
        <p:spPr>
          <a:xfrm>
            <a:off x="0" y="3337685"/>
            <a:ext cx="4171759" cy="3520315"/>
          </a:xfrm>
          <a:prstGeom prst="rect">
            <a:avLst/>
          </a:prstGeom>
        </p:spPr>
        <p:txBody>
          <a:bodyPr lIns="91439" tIns="45719" rIns="91439" bIns="45719">
            <a:noAutofit/>
          </a:bodyPr>
          <a:lstStyle/>
          <a:p>
            <a:endParaRPr/>
          </a:p>
        </p:txBody>
      </p:sp>
      <p:sp>
        <p:nvSpPr>
          <p:cNvPr id="374"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81"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a:p>
        </p:txBody>
      </p:sp>
      <p:sp>
        <p:nvSpPr>
          <p:cNvPr id="382"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a:p>
        </p:txBody>
      </p:sp>
      <p:sp>
        <p:nvSpPr>
          <p:cNvPr id="383" name="Rectangle 8"/>
          <p:cNvSpPr/>
          <p:nvPr/>
        </p:nvSpPr>
        <p:spPr>
          <a:xfrm>
            <a:off x="0" y="328185"/>
            <a:ext cx="9144000" cy="164099"/>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a:p>
        </p:txBody>
      </p:sp>
      <p:pic>
        <p:nvPicPr>
          <p:cNvPr id="384" name="Picture 9" descr="Picture 9"/>
          <p:cNvPicPr>
            <a:picLocks noChangeAspect="1"/>
          </p:cNvPicPr>
          <p:nvPr/>
        </p:nvPicPr>
        <p:blipFill>
          <a:blip r:embed="rId2"/>
          <a:stretch>
            <a:fillRect/>
          </a:stretch>
        </p:blipFill>
        <p:spPr>
          <a:xfrm>
            <a:off x="5488132" y="6126162"/>
            <a:ext cx="3444503" cy="509155"/>
          </a:xfrm>
          <a:prstGeom prst="rect">
            <a:avLst/>
          </a:prstGeom>
          <a:ln w="12700">
            <a:miter lim="400000"/>
          </a:ln>
        </p:spPr>
      </p:pic>
      <p:sp>
        <p:nvSpPr>
          <p:cNvPr id="385" name="Straight Connector 10"/>
          <p:cNvSpPr/>
          <p:nvPr/>
        </p:nvSpPr>
        <p:spPr>
          <a:xfrm>
            <a:off x="363864" y="6499490"/>
            <a:ext cx="5007244" cy="1"/>
          </a:xfrm>
          <a:prstGeom prst="line">
            <a:avLst/>
          </a:prstGeom>
          <a:ln w="50800">
            <a:solidFill>
              <a:srgbClr val="AFE3F5"/>
            </a:solidFill>
          </a:ln>
        </p:spPr>
        <p:txBody>
          <a:bodyPr lIns="45718" tIns="45718" rIns="45718" bIns="45718"/>
          <a:lstStyle/>
          <a:p>
            <a:endParaRPr/>
          </a:p>
        </p:txBody>
      </p:sp>
      <p:sp>
        <p:nvSpPr>
          <p:cNvPr id="386" name="Title Text"/>
          <p:cNvSpPr txBox="1">
            <a:spLocks noGrp="1"/>
          </p:cNvSpPr>
          <p:nvPr>
            <p:ph type="title"/>
          </p:nvPr>
        </p:nvSpPr>
        <p:spPr>
          <a:xfrm>
            <a:off x="457200" y="1446196"/>
            <a:ext cx="8229600" cy="646338"/>
          </a:xfrm>
          <a:prstGeom prst="rect">
            <a:avLst/>
          </a:prstGeom>
        </p:spPr>
        <p:txBody>
          <a:bodyPr anchor="ctr"/>
          <a:lstStyle>
            <a:lvl1pPr defTabSz="457200">
              <a:lnSpc>
                <a:spcPct val="100000"/>
              </a:lnSpc>
              <a:defRPr sz="3600" b="1" cap="small">
                <a:solidFill>
                  <a:srgbClr val="D84E19"/>
                </a:solidFill>
                <a:latin typeface="Georgia"/>
                <a:ea typeface="Georgia"/>
                <a:cs typeface="Georgia"/>
                <a:sym typeface="Georgia"/>
              </a:defRPr>
            </a:lvl1pPr>
          </a:lstStyle>
          <a:p>
            <a:r>
              <a:t>Title Text</a:t>
            </a:r>
          </a:p>
        </p:txBody>
      </p:sp>
      <p:sp>
        <p:nvSpPr>
          <p:cNvPr id="387" name="Body Level One…"/>
          <p:cNvSpPr txBox="1">
            <a:spLocks noGrp="1"/>
          </p:cNvSpPr>
          <p:nvPr>
            <p:ph type="body" idx="1"/>
          </p:nvPr>
        </p:nvSpPr>
        <p:spPr>
          <a:xfrm>
            <a:off x="457200" y="2569464"/>
            <a:ext cx="8229600" cy="3439822"/>
          </a:xfrm>
          <a:prstGeom prst="rect">
            <a:avLst/>
          </a:prstGeom>
        </p:spPr>
        <p:txBody>
          <a:bodyPr/>
          <a:lstStyle>
            <a:lvl1pPr marL="342900" indent="-342900" defTabSz="457200">
              <a:lnSpc>
                <a:spcPct val="100000"/>
              </a:lnSpc>
              <a:spcBef>
                <a:spcPts val="700"/>
              </a:spcBef>
              <a:buClr>
                <a:srgbClr val="F5AA2C"/>
              </a:buClr>
              <a:defRPr sz="3200">
                <a:latin typeface="+mn-lt"/>
                <a:ea typeface="+mn-ea"/>
                <a:cs typeface="+mn-cs"/>
                <a:sym typeface="Calibri"/>
              </a:defRPr>
            </a:lvl1pPr>
            <a:lvl2pPr marL="783771" indent="-326571" defTabSz="457200">
              <a:lnSpc>
                <a:spcPct val="100000"/>
              </a:lnSpc>
              <a:spcBef>
                <a:spcPts val="700"/>
              </a:spcBef>
              <a:buClr>
                <a:srgbClr val="F5AA2C"/>
              </a:buClr>
              <a:buChar char="–"/>
              <a:defRPr sz="3200">
                <a:latin typeface="+mn-lt"/>
                <a:ea typeface="+mn-ea"/>
                <a:cs typeface="+mn-cs"/>
                <a:sym typeface="Calibri"/>
              </a:defRPr>
            </a:lvl2pPr>
            <a:lvl3pPr marL="1371600" indent="-457200" defTabSz="457200">
              <a:lnSpc>
                <a:spcPct val="100000"/>
              </a:lnSpc>
              <a:spcBef>
                <a:spcPts val="700"/>
              </a:spcBef>
              <a:buClr>
                <a:srgbClr val="F5AA2C"/>
              </a:buClr>
              <a:buChar char="▪"/>
              <a:defRPr sz="3200">
                <a:latin typeface="+mn-lt"/>
                <a:ea typeface="+mn-ea"/>
                <a:cs typeface="+mn-cs"/>
                <a:sym typeface="Calibri"/>
              </a:defRPr>
            </a:lvl3pPr>
            <a:lvl4pPr marL="1737360" indent="-365760" defTabSz="457200">
              <a:lnSpc>
                <a:spcPct val="100000"/>
              </a:lnSpc>
              <a:spcBef>
                <a:spcPts val="700"/>
              </a:spcBef>
              <a:buClr>
                <a:srgbClr val="F5AA2C"/>
              </a:buClr>
              <a:buChar char="~"/>
              <a:defRPr sz="3200">
                <a:latin typeface="+mn-lt"/>
                <a:ea typeface="+mn-ea"/>
                <a:cs typeface="+mn-cs"/>
                <a:sym typeface="Calibri"/>
              </a:defRPr>
            </a:lvl4pPr>
            <a:lvl5pPr marL="2194560" indent="-365760" defTabSz="457200">
              <a:lnSpc>
                <a:spcPct val="100000"/>
              </a:lnSpc>
              <a:spcBef>
                <a:spcPts val="700"/>
              </a:spcBef>
              <a:buClr>
                <a:srgbClr val="F5AA2C"/>
              </a:buClr>
              <a:buChar char="»"/>
              <a:defRPr sz="32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95"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a:p>
        </p:txBody>
      </p:sp>
      <p:sp>
        <p:nvSpPr>
          <p:cNvPr id="396"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a:p>
        </p:txBody>
      </p:sp>
      <p:sp>
        <p:nvSpPr>
          <p:cNvPr id="397" name="Rectangle 8"/>
          <p:cNvSpPr/>
          <p:nvPr/>
        </p:nvSpPr>
        <p:spPr>
          <a:xfrm>
            <a:off x="0" y="328185"/>
            <a:ext cx="9144000" cy="164099"/>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a:p>
        </p:txBody>
      </p:sp>
      <p:pic>
        <p:nvPicPr>
          <p:cNvPr id="398" name="Picture 9" descr="Picture 9"/>
          <p:cNvPicPr>
            <a:picLocks noChangeAspect="1"/>
          </p:cNvPicPr>
          <p:nvPr/>
        </p:nvPicPr>
        <p:blipFill>
          <a:blip r:embed="rId2"/>
          <a:stretch>
            <a:fillRect/>
          </a:stretch>
        </p:blipFill>
        <p:spPr>
          <a:xfrm>
            <a:off x="5488132" y="6126162"/>
            <a:ext cx="3444503" cy="509155"/>
          </a:xfrm>
          <a:prstGeom prst="rect">
            <a:avLst/>
          </a:prstGeom>
          <a:ln w="12700">
            <a:miter lim="400000"/>
          </a:ln>
        </p:spPr>
      </p:pic>
      <p:sp>
        <p:nvSpPr>
          <p:cNvPr id="399" name="Straight Connector 10"/>
          <p:cNvSpPr/>
          <p:nvPr/>
        </p:nvSpPr>
        <p:spPr>
          <a:xfrm>
            <a:off x="363864" y="6499490"/>
            <a:ext cx="5007244" cy="1"/>
          </a:xfrm>
          <a:prstGeom prst="line">
            <a:avLst/>
          </a:prstGeom>
          <a:ln w="50800">
            <a:solidFill>
              <a:srgbClr val="AFE3F5"/>
            </a:solidFill>
          </a:ln>
        </p:spPr>
        <p:txBody>
          <a:bodyPr lIns="45718" tIns="45718" rIns="45718" bIns="45718"/>
          <a:lstStyle/>
          <a:p>
            <a:endParaRPr/>
          </a:p>
        </p:txBody>
      </p:sp>
      <p:sp>
        <p:nvSpPr>
          <p:cNvPr id="400" name="Title Text"/>
          <p:cNvSpPr txBox="1">
            <a:spLocks noGrp="1"/>
          </p:cNvSpPr>
          <p:nvPr>
            <p:ph type="title"/>
          </p:nvPr>
        </p:nvSpPr>
        <p:spPr>
          <a:xfrm>
            <a:off x="457200" y="1309038"/>
            <a:ext cx="8229600" cy="646337"/>
          </a:xfrm>
          <a:prstGeom prst="rect">
            <a:avLst/>
          </a:prstGeom>
        </p:spPr>
        <p:txBody>
          <a:bodyPr anchor="ctr"/>
          <a:lstStyle>
            <a:lvl1pPr defTabSz="457200">
              <a:lnSpc>
                <a:spcPct val="100000"/>
              </a:lnSpc>
              <a:defRPr sz="3600" b="1" cap="small">
                <a:solidFill>
                  <a:srgbClr val="D84E19"/>
                </a:solidFill>
                <a:latin typeface="Georgia"/>
                <a:ea typeface="Georgia"/>
                <a:cs typeface="Georgia"/>
                <a:sym typeface="Georgia"/>
              </a:defRPr>
            </a:lvl1pPr>
          </a:lstStyle>
          <a:p>
            <a:r>
              <a:t>Title Text</a:t>
            </a:r>
          </a:p>
        </p:txBody>
      </p:sp>
      <p:sp>
        <p:nvSpPr>
          <p:cNvPr id="401" name="Body Level One…"/>
          <p:cNvSpPr txBox="1">
            <a:spLocks noGrp="1"/>
          </p:cNvSpPr>
          <p:nvPr>
            <p:ph type="body" sz="half" idx="1"/>
          </p:nvPr>
        </p:nvSpPr>
        <p:spPr>
          <a:xfrm>
            <a:off x="457200" y="2194560"/>
            <a:ext cx="4038600" cy="3836011"/>
          </a:xfrm>
          <a:prstGeom prst="rect">
            <a:avLst/>
          </a:prstGeom>
        </p:spPr>
        <p:txBody>
          <a:bodyPr/>
          <a:lstStyle>
            <a:lvl1pPr marL="342900" indent="-342900" defTabSz="457200">
              <a:lnSpc>
                <a:spcPct val="100000"/>
              </a:lnSpc>
              <a:spcBef>
                <a:spcPts val="600"/>
              </a:spcBef>
              <a:buClr>
                <a:srgbClr val="AFE3F5"/>
              </a:buClr>
              <a:defRPr>
                <a:latin typeface="+mn-lt"/>
                <a:ea typeface="+mn-ea"/>
                <a:cs typeface="+mn-cs"/>
                <a:sym typeface="Calibri"/>
              </a:defRPr>
            </a:lvl1pPr>
            <a:lvl2pPr marL="790575" indent="-333375" defTabSz="457200">
              <a:lnSpc>
                <a:spcPct val="100000"/>
              </a:lnSpc>
              <a:spcBef>
                <a:spcPts val="600"/>
              </a:spcBef>
              <a:buClr>
                <a:srgbClr val="AFE3F5"/>
              </a:buClr>
              <a:buChar char="–"/>
              <a:defRPr>
                <a:latin typeface="+mn-lt"/>
                <a:ea typeface="+mn-ea"/>
                <a:cs typeface="+mn-cs"/>
                <a:sym typeface="Calibri"/>
              </a:defRPr>
            </a:lvl2pPr>
            <a:lvl3pPr defTabSz="457200">
              <a:lnSpc>
                <a:spcPct val="100000"/>
              </a:lnSpc>
              <a:spcBef>
                <a:spcPts val="600"/>
              </a:spcBef>
              <a:buClr>
                <a:srgbClr val="AFE3F5"/>
              </a:buClr>
              <a:buChar char="▪"/>
              <a:defRPr>
                <a:latin typeface="+mn-lt"/>
                <a:ea typeface="+mn-ea"/>
                <a:cs typeface="+mn-cs"/>
                <a:sym typeface="Calibri"/>
              </a:defRPr>
            </a:lvl3pPr>
            <a:lvl4pPr defTabSz="457200">
              <a:lnSpc>
                <a:spcPct val="100000"/>
              </a:lnSpc>
              <a:spcBef>
                <a:spcPts val="600"/>
              </a:spcBef>
              <a:buClr>
                <a:srgbClr val="AFE3F5"/>
              </a:buClr>
              <a:buChar char="–"/>
              <a:defRPr>
                <a:latin typeface="+mn-lt"/>
                <a:ea typeface="+mn-ea"/>
                <a:cs typeface="+mn-cs"/>
                <a:sym typeface="Calibri"/>
              </a:defRPr>
            </a:lvl4pPr>
            <a:lvl5pPr defTabSz="457200">
              <a:lnSpc>
                <a:spcPct val="100000"/>
              </a:lnSpc>
              <a:spcBef>
                <a:spcPts val="600"/>
              </a:spcBef>
              <a:buClr>
                <a:srgbClr val="AFE3F5"/>
              </a:buClr>
              <a:buChar cha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2"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9" name="Title Text"/>
          <p:cNvSpPr txBox="1">
            <a:spLocks noGrp="1"/>
          </p:cNvSpPr>
          <p:nvPr>
            <p:ph type="title"/>
          </p:nvPr>
        </p:nvSpPr>
        <p:spPr>
          <a:xfrm>
            <a:off x="457200" y="2340864"/>
            <a:ext cx="8349140" cy="831003"/>
          </a:xfrm>
          <a:prstGeom prst="rect">
            <a:avLst/>
          </a:prstGeom>
        </p:spPr>
        <p:txBody>
          <a:bodyPr/>
          <a:lstStyle>
            <a:lvl1pPr defTabSz="457200">
              <a:lnSpc>
                <a:spcPct val="100000"/>
              </a:lnSpc>
              <a:defRPr sz="4800" b="1">
                <a:solidFill>
                  <a:srgbClr val="F5AA2C"/>
                </a:solidFill>
                <a:latin typeface="+mn-lt"/>
                <a:ea typeface="+mn-ea"/>
                <a:cs typeface="+mn-cs"/>
                <a:sym typeface="Calibri"/>
              </a:defRPr>
            </a:lvl1pPr>
          </a:lstStyle>
          <a:p>
            <a:r>
              <a:t>Title Text</a:t>
            </a:r>
          </a:p>
        </p:txBody>
      </p:sp>
      <p:sp>
        <p:nvSpPr>
          <p:cNvPr id="410" name="Picture Placeholder 2"/>
          <p:cNvSpPr>
            <a:spLocks noGrp="1"/>
          </p:cNvSpPr>
          <p:nvPr>
            <p:ph type="pic" sz="half" idx="21"/>
          </p:nvPr>
        </p:nvSpPr>
        <p:spPr>
          <a:xfrm>
            <a:off x="0" y="3337685"/>
            <a:ext cx="4171759" cy="3520315"/>
          </a:xfrm>
          <a:prstGeom prst="rect">
            <a:avLst/>
          </a:prstGeom>
        </p:spPr>
        <p:txBody>
          <a:bodyPr lIns="91439" tIns="45719" rIns="91439" bIns="45719">
            <a:noAutofit/>
          </a:bodyPr>
          <a:lstStyle/>
          <a:p>
            <a:endParaRPr/>
          </a:p>
        </p:txBody>
      </p:sp>
      <p:pic>
        <p:nvPicPr>
          <p:cNvPr id="411" name="Picture 3" descr="Picture 3"/>
          <p:cNvPicPr>
            <a:picLocks noChangeAspect="1"/>
          </p:cNvPicPr>
          <p:nvPr/>
        </p:nvPicPr>
        <p:blipFill>
          <a:blip r:embed="rId3"/>
          <a:stretch>
            <a:fillRect/>
          </a:stretch>
        </p:blipFill>
        <p:spPr>
          <a:xfrm>
            <a:off x="5125315" y="5874484"/>
            <a:ext cx="3681025" cy="542026"/>
          </a:xfrm>
          <a:prstGeom prst="rect">
            <a:avLst/>
          </a:prstGeom>
          <a:ln w="12700">
            <a:miter lim="400000"/>
          </a:ln>
        </p:spPr>
      </p:pic>
      <p:sp>
        <p:nvSpPr>
          <p:cNvPr id="412"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19"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a:p>
        </p:txBody>
      </p:sp>
      <p:sp>
        <p:nvSpPr>
          <p:cNvPr id="420"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a:p>
        </p:txBody>
      </p:sp>
      <p:sp>
        <p:nvSpPr>
          <p:cNvPr id="421" name="Rectangle 8"/>
          <p:cNvSpPr/>
          <p:nvPr/>
        </p:nvSpPr>
        <p:spPr>
          <a:xfrm>
            <a:off x="0" y="328185"/>
            <a:ext cx="9144000" cy="164099"/>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a:p>
        </p:txBody>
      </p:sp>
      <p:pic>
        <p:nvPicPr>
          <p:cNvPr id="422" name="Picture 9" descr="Picture 9"/>
          <p:cNvPicPr>
            <a:picLocks noChangeAspect="1"/>
          </p:cNvPicPr>
          <p:nvPr/>
        </p:nvPicPr>
        <p:blipFill>
          <a:blip r:embed="rId2"/>
          <a:stretch>
            <a:fillRect/>
          </a:stretch>
        </p:blipFill>
        <p:spPr>
          <a:xfrm>
            <a:off x="5488132" y="6126162"/>
            <a:ext cx="3444503" cy="509155"/>
          </a:xfrm>
          <a:prstGeom prst="rect">
            <a:avLst/>
          </a:prstGeom>
          <a:ln w="12700">
            <a:miter lim="400000"/>
          </a:ln>
        </p:spPr>
      </p:pic>
      <p:sp>
        <p:nvSpPr>
          <p:cNvPr id="423" name="Straight Connector 10"/>
          <p:cNvSpPr/>
          <p:nvPr/>
        </p:nvSpPr>
        <p:spPr>
          <a:xfrm>
            <a:off x="363864" y="6499490"/>
            <a:ext cx="5007244" cy="1"/>
          </a:xfrm>
          <a:prstGeom prst="line">
            <a:avLst/>
          </a:prstGeom>
          <a:ln w="50800">
            <a:solidFill>
              <a:srgbClr val="AFE3F5"/>
            </a:solidFill>
          </a:ln>
        </p:spPr>
        <p:txBody>
          <a:bodyPr lIns="45718" tIns="45718" rIns="45718" bIns="45718"/>
          <a:lstStyle/>
          <a:p>
            <a:endParaRPr/>
          </a:p>
        </p:txBody>
      </p:sp>
      <p:sp>
        <p:nvSpPr>
          <p:cNvPr id="424" name="Title Text"/>
          <p:cNvSpPr txBox="1">
            <a:spLocks noGrp="1"/>
          </p:cNvSpPr>
          <p:nvPr>
            <p:ph type="title"/>
          </p:nvPr>
        </p:nvSpPr>
        <p:spPr>
          <a:xfrm>
            <a:off x="420623" y="2514600"/>
            <a:ext cx="2167129" cy="307777"/>
          </a:xfrm>
          <a:prstGeom prst="rect">
            <a:avLst/>
          </a:prstGeom>
        </p:spPr>
        <p:txBody>
          <a:bodyPr lIns="0" tIns="0" rIns="0" bIns="0"/>
          <a:lstStyle>
            <a:lvl1pPr algn="l" defTabSz="457200">
              <a:lnSpc>
                <a:spcPct val="100000"/>
              </a:lnSpc>
              <a:defRPr sz="2000" b="1">
                <a:solidFill>
                  <a:srgbClr val="00247F"/>
                </a:solidFill>
                <a:latin typeface="+mn-lt"/>
                <a:ea typeface="+mn-ea"/>
                <a:cs typeface="+mn-cs"/>
                <a:sym typeface="Calibri"/>
              </a:defRPr>
            </a:lvl1pPr>
          </a:lstStyle>
          <a:p>
            <a:r>
              <a:t>Title Text</a:t>
            </a:r>
          </a:p>
        </p:txBody>
      </p:sp>
      <p:sp>
        <p:nvSpPr>
          <p:cNvPr id="425" name="Picture Placeholder 2"/>
          <p:cNvSpPr>
            <a:spLocks noGrp="1"/>
          </p:cNvSpPr>
          <p:nvPr>
            <p:ph type="pic" sz="quarter" idx="21"/>
          </p:nvPr>
        </p:nvSpPr>
        <p:spPr>
          <a:xfrm>
            <a:off x="3136392" y="1371600"/>
            <a:ext cx="2606046" cy="3913633"/>
          </a:xfrm>
          <a:prstGeom prst="rect">
            <a:avLst/>
          </a:prstGeom>
        </p:spPr>
        <p:txBody>
          <a:bodyPr lIns="91439" tIns="45719" rIns="91439" bIns="45719">
            <a:noAutofit/>
          </a:bodyPr>
          <a:lstStyle/>
          <a:p>
            <a:endParaRPr/>
          </a:p>
        </p:txBody>
      </p:sp>
      <p:sp>
        <p:nvSpPr>
          <p:cNvPr id="426" name="Picture Placeholder 2"/>
          <p:cNvSpPr>
            <a:spLocks noGrp="1"/>
          </p:cNvSpPr>
          <p:nvPr>
            <p:ph type="pic" sz="quarter" idx="22"/>
          </p:nvPr>
        </p:nvSpPr>
        <p:spPr>
          <a:xfrm>
            <a:off x="5943600" y="1371600"/>
            <a:ext cx="2615184" cy="3913633"/>
          </a:xfrm>
          <a:prstGeom prst="rect">
            <a:avLst/>
          </a:prstGeom>
        </p:spPr>
        <p:txBody>
          <a:bodyPr lIns="91439" tIns="45719" rIns="91439" bIns="45719">
            <a:noAutofit/>
          </a:bodyPr>
          <a:lstStyle/>
          <a:p>
            <a:endParaRPr/>
          </a:p>
        </p:txBody>
      </p:sp>
      <p:sp>
        <p:nvSpPr>
          <p:cNvPr id="427" name="Body Level One…"/>
          <p:cNvSpPr txBox="1">
            <a:spLocks noGrp="1"/>
          </p:cNvSpPr>
          <p:nvPr>
            <p:ph type="body" sz="quarter" idx="1"/>
          </p:nvPr>
        </p:nvSpPr>
        <p:spPr>
          <a:xfrm>
            <a:off x="3136392" y="5349240"/>
            <a:ext cx="5413248" cy="215450"/>
          </a:xfrm>
          <a:prstGeom prst="rect">
            <a:avLst/>
          </a:prstGeom>
        </p:spPr>
        <p:txBody>
          <a:bodyPr lIns="0" tIns="0" rIns="0" bIns="0"/>
          <a:lstStyle>
            <a:lvl1pPr marL="0" indent="0" defTabSz="457200">
              <a:lnSpc>
                <a:spcPct val="100000"/>
              </a:lnSpc>
              <a:spcBef>
                <a:spcPts val="300"/>
              </a:spcBef>
              <a:buSzTx/>
              <a:buFontTx/>
              <a:buNone/>
              <a:defRPr sz="1400">
                <a:latin typeface="+mn-lt"/>
                <a:ea typeface="+mn-ea"/>
                <a:cs typeface="+mn-cs"/>
                <a:sym typeface="Calibri"/>
              </a:defRPr>
            </a:lvl1pPr>
            <a:lvl2pPr marL="600075" indent="-142875" defTabSz="457200">
              <a:lnSpc>
                <a:spcPct val="100000"/>
              </a:lnSpc>
              <a:spcBef>
                <a:spcPts val="300"/>
              </a:spcBef>
              <a:buFontTx/>
              <a:buChar char="–"/>
              <a:defRPr sz="1400">
                <a:latin typeface="+mn-lt"/>
                <a:ea typeface="+mn-ea"/>
                <a:cs typeface="+mn-cs"/>
                <a:sym typeface="Calibri"/>
              </a:defRPr>
            </a:lvl2pPr>
            <a:lvl3pPr marL="1114425" indent="-200025" defTabSz="457200">
              <a:lnSpc>
                <a:spcPct val="100000"/>
              </a:lnSpc>
              <a:spcBef>
                <a:spcPts val="300"/>
              </a:spcBef>
              <a:buFontTx/>
              <a:buChar char="▪"/>
              <a:defRPr sz="1400">
                <a:latin typeface="+mn-lt"/>
                <a:ea typeface="+mn-ea"/>
                <a:cs typeface="+mn-cs"/>
                <a:sym typeface="Calibri"/>
              </a:defRPr>
            </a:lvl3pPr>
            <a:lvl4pPr marL="1531619" indent="-160019" defTabSz="457200">
              <a:lnSpc>
                <a:spcPct val="100000"/>
              </a:lnSpc>
              <a:spcBef>
                <a:spcPts val="300"/>
              </a:spcBef>
              <a:buFontTx/>
              <a:buChar char="~"/>
              <a:defRPr sz="1400">
                <a:latin typeface="+mn-lt"/>
                <a:ea typeface="+mn-ea"/>
                <a:cs typeface="+mn-cs"/>
                <a:sym typeface="Calibri"/>
              </a:defRPr>
            </a:lvl4pPr>
            <a:lvl5pPr marL="1988820" indent="-160020" defTabSz="457200">
              <a:lnSpc>
                <a:spcPct val="100000"/>
              </a:lnSpc>
              <a:spcBef>
                <a:spcPts val="300"/>
              </a:spcBef>
              <a:buFontTx/>
              <a:buChar char="»"/>
              <a:defRPr sz="14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2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able or Graph">
    <p:spTree>
      <p:nvGrpSpPr>
        <p:cNvPr id="1" name=""/>
        <p:cNvGrpSpPr/>
        <p:nvPr/>
      </p:nvGrpSpPr>
      <p:grpSpPr>
        <a:xfrm>
          <a:off x="0" y="0"/>
          <a:ext cx="0" cy="0"/>
          <a:chOff x="0" y="0"/>
          <a:chExt cx="0" cy="0"/>
        </a:xfrm>
      </p:grpSpPr>
      <p:sp>
        <p:nvSpPr>
          <p:cNvPr id="435"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a:p>
        </p:txBody>
      </p:sp>
      <p:sp>
        <p:nvSpPr>
          <p:cNvPr id="436"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a:p>
        </p:txBody>
      </p:sp>
      <p:sp>
        <p:nvSpPr>
          <p:cNvPr id="437" name="Rectangle 8"/>
          <p:cNvSpPr/>
          <p:nvPr/>
        </p:nvSpPr>
        <p:spPr>
          <a:xfrm>
            <a:off x="0" y="328185"/>
            <a:ext cx="9144000" cy="164099"/>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a:p>
        </p:txBody>
      </p:sp>
      <p:pic>
        <p:nvPicPr>
          <p:cNvPr id="438" name="Picture 9" descr="Picture 9"/>
          <p:cNvPicPr>
            <a:picLocks noChangeAspect="1"/>
          </p:cNvPicPr>
          <p:nvPr/>
        </p:nvPicPr>
        <p:blipFill>
          <a:blip r:embed="rId2"/>
          <a:stretch>
            <a:fillRect/>
          </a:stretch>
        </p:blipFill>
        <p:spPr>
          <a:xfrm>
            <a:off x="5488132" y="6126162"/>
            <a:ext cx="3444503" cy="509155"/>
          </a:xfrm>
          <a:prstGeom prst="rect">
            <a:avLst/>
          </a:prstGeom>
          <a:ln w="12700">
            <a:miter lim="400000"/>
          </a:ln>
        </p:spPr>
      </p:pic>
      <p:sp>
        <p:nvSpPr>
          <p:cNvPr id="439" name="Straight Connector 10"/>
          <p:cNvSpPr/>
          <p:nvPr/>
        </p:nvSpPr>
        <p:spPr>
          <a:xfrm>
            <a:off x="363864" y="6499490"/>
            <a:ext cx="5007244" cy="1"/>
          </a:xfrm>
          <a:prstGeom prst="line">
            <a:avLst/>
          </a:prstGeom>
          <a:ln w="50800">
            <a:solidFill>
              <a:srgbClr val="AFE3F5"/>
            </a:solidFill>
          </a:ln>
        </p:spPr>
        <p:txBody>
          <a:bodyPr lIns="45718" tIns="45718" rIns="45718" bIns="45718"/>
          <a:lstStyle/>
          <a:p>
            <a:endParaRPr/>
          </a:p>
        </p:txBody>
      </p:sp>
      <p:sp>
        <p:nvSpPr>
          <p:cNvPr id="440" name="Picture Placeholder 2"/>
          <p:cNvSpPr>
            <a:spLocks noGrp="1"/>
          </p:cNvSpPr>
          <p:nvPr>
            <p:ph type="pic" idx="21"/>
          </p:nvPr>
        </p:nvSpPr>
        <p:spPr>
          <a:xfrm>
            <a:off x="283463" y="594359"/>
            <a:ext cx="8559601" cy="5138931"/>
          </a:xfrm>
          <a:prstGeom prst="rect">
            <a:avLst/>
          </a:prstGeom>
        </p:spPr>
        <p:txBody>
          <a:bodyPr lIns="91439" tIns="45719" rIns="91439" bIns="45719">
            <a:noAutofit/>
          </a:bodyPr>
          <a:lstStyle/>
          <a:p>
            <a:endParaRPr/>
          </a:p>
        </p:txBody>
      </p:sp>
      <p:sp>
        <p:nvSpPr>
          <p:cNvPr id="441" name="Body Level One…"/>
          <p:cNvSpPr txBox="1">
            <a:spLocks noGrp="1"/>
          </p:cNvSpPr>
          <p:nvPr>
            <p:ph type="body" sz="quarter" idx="1"/>
          </p:nvPr>
        </p:nvSpPr>
        <p:spPr>
          <a:xfrm>
            <a:off x="283462" y="5741663"/>
            <a:ext cx="8559601" cy="215450"/>
          </a:xfrm>
          <a:prstGeom prst="rect">
            <a:avLst/>
          </a:prstGeom>
        </p:spPr>
        <p:txBody>
          <a:bodyPr lIns="0" tIns="0" rIns="0" bIns="0"/>
          <a:lstStyle>
            <a:lvl1pPr marL="0" indent="0" defTabSz="457200">
              <a:lnSpc>
                <a:spcPct val="100000"/>
              </a:lnSpc>
              <a:spcBef>
                <a:spcPts val="300"/>
              </a:spcBef>
              <a:buSzTx/>
              <a:buFontTx/>
              <a:buNone/>
              <a:defRPr sz="1400">
                <a:latin typeface="+mn-lt"/>
                <a:ea typeface="+mn-ea"/>
                <a:cs typeface="+mn-cs"/>
                <a:sym typeface="Calibri"/>
              </a:defRPr>
            </a:lvl1pPr>
            <a:lvl2pPr marL="600075" indent="-142875" defTabSz="457200">
              <a:lnSpc>
                <a:spcPct val="100000"/>
              </a:lnSpc>
              <a:spcBef>
                <a:spcPts val="300"/>
              </a:spcBef>
              <a:buFontTx/>
              <a:buChar char="–"/>
              <a:defRPr sz="1400">
                <a:latin typeface="+mn-lt"/>
                <a:ea typeface="+mn-ea"/>
                <a:cs typeface="+mn-cs"/>
                <a:sym typeface="Calibri"/>
              </a:defRPr>
            </a:lvl2pPr>
            <a:lvl3pPr marL="1114425" indent="-200025" defTabSz="457200">
              <a:lnSpc>
                <a:spcPct val="100000"/>
              </a:lnSpc>
              <a:spcBef>
                <a:spcPts val="300"/>
              </a:spcBef>
              <a:buFontTx/>
              <a:buChar char="▪"/>
              <a:defRPr sz="1400">
                <a:latin typeface="+mn-lt"/>
                <a:ea typeface="+mn-ea"/>
                <a:cs typeface="+mn-cs"/>
                <a:sym typeface="Calibri"/>
              </a:defRPr>
            </a:lvl3pPr>
            <a:lvl4pPr marL="1531619" indent="-160019" defTabSz="457200">
              <a:lnSpc>
                <a:spcPct val="100000"/>
              </a:lnSpc>
              <a:spcBef>
                <a:spcPts val="300"/>
              </a:spcBef>
              <a:buFontTx/>
              <a:buChar char="~"/>
              <a:defRPr sz="1400">
                <a:latin typeface="+mn-lt"/>
                <a:ea typeface="+mn-ea"/>
                <a:cs typeface="+mn-cs"/>
                <a:sym typeface="Calibri"/>
              </a:defRPr>
            </a:lvl4pPr>
            <a:lvl5pPr marL="1988820" indent="-160020" defTabSz="457200">
              <a:lnSpc>
                <a:spcPct val="100000"/>
              </a:lnSpc>
              <a:spcBef>
                <a:spcPts val="300"/>
              </a:spcBef>
              <a:buFontTx/>
              <a:buChar char="»"/>
              <a:defRPr sz="14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2"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49"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a:p>
        </p:txBody>
      </p:sp>
      <p:sp>
        <p:nvSpPr>
          <p:cNvPr id="450"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a:p>
        </p:txBody>
      </p:sp>
      <p:sp>
        <p:nvSpPr>
          <p:cNvPr id="451" name="Rectangle 8"/>
          <p:cNvSpPr/>
          <p:nvPr/>
        </p:nvSpPr>
        <p:spPr>
          <a:xfrm>
            <a:off x="0" y="328185"/>
            <a:ext cx="9144000" cy="164099"/>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a:p>
        </p:txBody>
      </p:sp>
      <p:pic>
        <p:nvPicPr>
          <p:cNvPr id="452" name="Picture 9" descr="Picture 9"/>
          <p:cNvPicPr>
            <a:picLocks noChangeAspect="1"/>
          </p:cNvPicPr>
          <p:nvPr/>
        </p:nvPicPr>
        <p:blipFill>
          <a:blip r:embed="rId2"/>
          <a:stretch>
            <a:fillRect/>
          </a:stretch>
        </p:blipFill>
        <p:spPr>
          <a:xfrm>
            <a:off x="5488132" y="6126162"/>
            <a:ext cx="3444503" cy="509155"/>
          </a:xfrm>
          <a:prstGeom prst="rect">
            <a:avLst/>
          </a:prstGeom>
          <a:ln w="12700">
            <a:miter lim="400000"/>
          </a:ln>
        </p:spPr>
      </p:pic>
      <p:sp>
        <p:nvSpPr>
          <p:cNvPr id="453" name="Straight Connector 10"/>
          <p:cNvSpPr/>
          <p:nvPr/>
        </p:nvSpPr>
        <p:spPr>
          <a:xfrm>
            <a:off x="363864" y="6499490"/>
            <a:ext cx="5007244" cy="1"/>
          </a:xfrm>
          <a:prstGeom prst="line">
            <a:avLst/>
          </a:prstGeom>
          <a:ln w="50800">
            <a:solidFill>
              <a:srgbClr val="AFE3F5"/>
            </a:solidFill>
          </a:ln>
        </p:spPr>
        <p:txBody>
          <a:bodyPr lIns="45718" tIns="45718" rIns="45718" bIns="45718"/>
          <a:lstStyle/>
          <a:p>
            <a:endParaRPr/>
          </a:p>
        </p:txBody>
      </p:sp>
      <p:sp>
        <p:nvSpPr>
          <p:cNvPr id="454" name="Slide Number"/>
          <p:cNvSpPr txBox="1">
            <a:spLocks noGrp="1"/>
          </p:cNvSpPr>
          <p:nvPr>
            <p:ph type="sldNum" sz="quarter" idx="2"/>
          </p:nvPr>
        </p:nvSpPr>
        <p:spPr>
          <a:xfrm>
            <a:off x="0" y="0"/>
            <a:ext cx="335862" cy="333084"/>
          </a:xfrm>
          <a:prstGeom prst="rect">
            <a:avLst/>
          </a:prstGeom>
        </p:spPr>
        <p:txBody>
          <a:bodyPr/>
          <a:lstStyle>
            <a:lvl1pPr>
              <a:defRPr>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sz="half" idx="1"/>
          </p:nvPr>
        </p:nvSpPr>
        <p:spPr>
          <a:xfrm>
            <a:off x="628650" y="1825625"/>
            <a:ext cx="3886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461"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a:p>
        </p:txBody>
      </p:sp>
      <p:sp>
        <p:nvSpPr>
          <p:cNvPr id="462"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a:p>
        </p:txBody>
      </p:sp>
      <p:sp>
        <p:nvSpPr>
          <p:cNvPr id="463" name="Rectangle 8"/>
          <p:cNvSpPr/>
          <p:nvPr/>
        </p:nvSpPr>
        <p:spPr>
          <a:xfrm>
            <a:off x="0" y="328185"/>
            <a:ext cx="9144000" cy="164099"/>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a:p>
        </p:txBody>
      </p:sp>
      <p:pic>
        <p:nvPicPr>
          <p:cNvPr id="464" name="Picture 9" descr="Picture 9"/>
          <p:cNvPicPr>
            <a:picLocks noChangeAspect="1"/>
          </p:cNvPicPr>
          <p:nvPr/>
        </p:nvPicPr>
        <p:blipFill>
          <a:blip r:embed="rId2"/>
          <a:stretch>
            <a:fillRect/>
          </a:stretch>
        </p:blipFill>
        <p:spPr>
          <a:xfrm>
            <a:off x="5488132" y="6126162"/>
            <a:ext cx="3444503" cy="509155"/>
          </a:xfrm>
          <a:prstGeom prst="rect">
            <a:avLst/>
          </a:prstGeom>
          <a:ln w="12700">
            <a:miter lim="400000"/>
          </a:ln>
        </p:spPr>
      </p:pic>
      <p:sp>
        <p:nvSpPr>
          <p:cNvPr id="465" name="Straight Connector 10"/>
          <p:cNvSpPr/>
          <p:nvPr/>
        </p:nvSpPr>
        <p:spPr>
          <a:xfrm>
            <a:off x="363864" y="6499490"/>
            <a:ext cx="5007244" cy="1"/>
          </a:xfrm>
          <a:prstGeom prst="line">
            <a:avLst/>
          </a:prstGeom>
          <a:ln w="50800">
            <a:solidFill>
              <a:srgbClr val="AFE3F5"/>
            </a:solidFill>
          </a:ln>
        </p:spPr>
        <p:txBody>
          <a:bodyPr lIns="45718" tIns="45718" rIns="45718" bIns="45718"/>
          <a:lstStyle/>
          <a:p>
            <a:endParaRPr/>
          </a:p>
        </p:txBody>
      </p:sp>
      <p:sp>
        <p:nvSpPr>
          <p:cNvPr id="466" name="Body Level One…"/>
          <p:cNvSpPr txBox="1">
            <a:spLocks noGrp="1"/>
          </p:cNvSpPr>
          <p:nvPr>
            <p:ph type="body" idx="1"/>
          </p:nvPr>
        </p:nvSpPr>
        <p:spPr>
          <a:prstGeom prst="rect">
            <a:avLst/>
          </a:prstGeom>
        </p:spPr>
        <p:txBody>
          <a:bodyPr/>
          <a:lstStyle>
            <a:lvl1pPr marL="342900" indent="-342900" defTabSz="457200">
              <a:lnSpc>
                <a:spcPct val="100000"/>
              </a:lnSpc>
              <a:spcBef>
                <a:spcPts val="700"/>
              </a:spcBef>
              <a:defRPr sz="3200">
                <a:latin typeface="+mn-lt"/>
                <a:ea typeface="+mn-ea"/>
                <a:cs typeface="+mn-cs"/>
                <a:sym typeface="Calibri"/>
              </a:defRPr>
            </a:lvl1pPr>
            <a:lvl2pPr marL="783771" indent="-326571" defTabSz="457200">
              <a:lnSpc>
                <a:spcPct val="100000"/>
              </a:lnSpc>
              <a:spcBef>
                <a:spcPts val="700"/>
              </a:spcBef>
              <a:buChar char="–"/>
              <a:defRPr sz="3200">
                <a:latin typeface="+mn-lt"/>
                <a:ea typeface="+mn-ea"/>
                <a:cs typeface="+mn-cs"/>
                <a:sym typeface="Calibri"/>
              </a:defRPr>
            </a:lvl2pPr>
            <a:lvl3pPr marL="1219200" indent="-304800" defTabSz="457200">
              <a:lnSpc>
                <a:spcPct val="100000"/>
              </a:lnSpc>
              <a:spcBef>
                <a:spcPts val="700"/>
              </a:spcBef>
              <a:defRPr sz="3200">
                <a:latin typeface="+mn-lt"/>
                <a:ea typeface="+mn-ea"/>
                <a:cs typeface="+mn-cs"/>
                <a:sym typeface="Calibri"/>
              </a:defRPr>
            </a:lvl3pPr>
            <a:lvl4pPr marL="1737360" indent="-365760" defTabSz="457200">
              <a:lnSpc>
                <a:spcPct val="100000"/>
              </a:lnSpc>
              <a:spcBef>
                <a:spcPts val="700"/>
              </a:spcBef>
              <a:buChar char="–"/>
              <a:defRPr sz="3200">
                <a:latin typeface="+mn-lt"/>
                <a:ea typeface="+mn-ea"/>
                <a:cs typeface="+mn-cs"/>
                <a:sym typeface="Calibri"/>
              </a:defRPr>
            </a:lvl4pPr>
            <a:lvl5pPr marL="2194560" indent="-365760" defTabSz="457200">
              <a:lnSpc>
                <a:spcPct val="100000"/>
              </a:lnSpc>
              <a:spcBef>
                <a:spcPts val="700"/>
              </a:spcBef>
              <a:buChar char="»"/>
              <a:defRPr sz="32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pic>
        <p:nvPicPr>
          <p:cNvPr id="467" name="Picture 2" descr="Picture 2"/>
          <p:cNvPicPr>
            <a:picLocks noChangeAspect="1"/>
          </p:cNvPicPr>
          <p:nvPr/>
        </p:nvPicPr>
        <p:blipFill>
          <a:blip r:embed="rId3"/>
          <a:stretch>
            <a:fillRect/>
          </a:stretch>
        </p:blipFill>
        <p:spPr>
          <a:xfrm>
            <a:off x="6064" y="0"/>
            <a:ext cx="9137937" cy="6858000"/>
          </a:xfrm>
          <a:prstGeom prst="rect">
            <a:avLst/>
          </a:prstGeom>
          <a:ln w="12700">
            <a:miter lim="400000"/>
          </a:ln>
        </p:spPr>
      </p:pic>
      <p:sp>
        <p:nvSpPr>
          <p:cNvPr id="46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475"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476" name="Title Text"/>
          <p:cNvSpPr txBox="1">
            <a:spLocks noGrp="1"/>
          </p:cNvSpPr>
          <p:nvPr>
            <p:ph type="title"/>
          </p:nvPr>
        </p:nvSpPr>
        <p:spPr>
          <a:xfrm>
            <a:off x="1143000" y="1694857"/>
            <a:ext cx="6858000" cy="2387601"/>
          </a:xfrm>
          <a:prstGeom prst="rect">
            <a:avLst/>
          </a:prstGeom>
        </p:spPr>
        <p:txBody>
          <a:bodyPr anchor="b"/>
          <a:lstStyle>
            <a:lvl1pPr>
              <a:defRPr sz="6000" b="1">
                <a:solidFill>
                  <a:srgbClr val="F8B461"/>
                </a:solidFill>
              </a:defRPr>
            </a:lvl1pPr>
          </a:lstStyle>
          <a:p>
            <a:r>
              <a:t>Title Text</a:t>
            </a:r>
          </a:p>
        </p:txBody>
      </p:sp>
      <p:sp>
        <p:nvSpPr>
          <p:cNvPr id="477" name="Body Level One…"/>
          <p:cNvSpPr txBox="1">
            <a:spLocks noGrp="1"/>
          </p:cNvSpPr>
          <p:nvPr>
            <p:ph type="body" sz="quarter" idx="1"/>
          </p:nvPr>
        </p:nvSpPr>
        <p:spPr>
          <a:xfrm>
            <a:off x="1143000" y="4175592"/>
            <a:ext cx="6858000" cy="1655237"/>
          </a:xfrm>
          <a:prstGeom prst="rect">
            <a:avLst/>
          </a:prstGeom>
        </p:spPr>
        <p:txBody>
          <a:bodyPr/>
          <a:lstStyle>
            <a:lvl1pPr marL="0" indent="0" algn="ctr">
              <a:buSzTx/>
              <a:buFontTx/>
              <a:buNone/>
              <a:defRPr sz="2400">
                <a:solidFill>
                  <a:srgbClr val="333F50"/>
                </a:solidFill>
              </a:defRPr>
            </a:lvl1pPr>
            <a:lvl2pPr marL="0" indent="0" algn="ctr">
              <a:buSzTx/>
              <a:buFontTx/>
              <a:buNone/>
              <a:defRPr sz="2400">
                <a:solidFill>
                  <a:srgbClr val="333F50"/>
                </a:solidFill>
              </a:defRPr>
            </a:lvl2pPr>
            <a:lvl3pPr marL="0" indent="0" algn="ctr">
              <a:buSzTx/>
              <a:buFontTx/>
              <a:buNone/>
              <a:defRPr sz="2400">
                <a:solidFill>
                  <a:srgbClr val="333F50"/>
                </a:solidFill>
              </a:defRPr>
            </a:lvl3pPr>
            <a:lvl4pPr marL="0" indent="0" algn="ctr">
              <a:buSzTx/>
              <a:buFontTx/>
              <a:buNone/>
              <a:defRPr sz="2400">
                <a:solidFill>
                  <a:srgbClr val="333F50"/>
                </a:solidFill>
              </a:defRPr>
            </a:lvl4pPr>
            <a:lvl5pPr marL="0" indent="0" algn="ctr">
              <a:buSzTx/>
              <a:buFontTx/>
              <a:buNone/>
              <a:defRPr sz="2400">
                <a:solidFill>
                  <a:srgbClr val="333F50"/>
                </a:solidFill>
              </a:defRPr>
            </a:lvl5pPr>
          </a:lstStyle>
          <a:p>
            <a:r>
              <a:t>Body Level One</a:t>
            </a:r>
          </a:p>
          <a:p>
            <a:pPr lvl="1"/>
            <a:r>
              <a:t>Body Level Two</a:t>
            </a:r>
          </a:p>
          <a:p>
            <a:pPr lvl="2"/>
            <a:r>
              <a:t>Body Level Three</a:t>
            </a:r>
          </a:p>
          <a:p>
            <a:pPr lvl="3"/>
            <a:r>
              <a:t>Body Level Four</a:t>
            </a:r>
          </a:p>
          <a:p>
            <a:pPr lvl="4"/>
            <a:r>
              <a:t>Body Level Five</a:t>
            </a:r>
          </a:p>
        </p:txBody>
      </p:sp>
      <p:sp>
        <p:nvSpPr>
          <p:cNvPr id="47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485"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486" name="Title Text"/>
          <p:cNvSpPr txBox="1">
            <a:spLocks noGrp="1"/>
          </p:cNvSpPr>
          <p:nvPr>
            <p:ph type="title"/>
          </p:nvPr>
        </p:nvSpPr>
        <p:spPr>
          <a:xfrm>
            <a:off x="330412" y="19050"/>
            <a:ext cx="8406336" cy="1325033"/>
          </a:xfrm>
          <a:prstGeom prst="rect">
            <a:avLst/>
          </a:prstGeom>
        </p:spPr>
        <p:txBody>
          <a:bodyPr anchor="ctr"/>
          <a:lstStyle>
            <a:lvl1pPr algn="l">
              <a:defRPr sz="3000" b="1">
                <a:solidFill>
                  <a:srgbClr val="F8B461"/>
                </a:solidFill>
              </a:defRPr>
            </a:lvl1pPr>
          </a:lstStyle>
          <a:p>
            <a:r>
              <a:t>Title Text</a:t>
            </a:r>
          </a:p>
        </p:txBody>
      </p:sp>
      <p:sp>
        <p:nvSpPr>
          <p:cNvPr id="487" name="Body Level One…"/>
          <p:cNvSpPr txBox="1">
            <a:spLocks noGrp="1"/>
          </p:cNvSpPr>
          <p:nvPr>
            <p:ph type="body" idx="1"/>
          </p:nvPr>
        </p:nvSpPr>
        <p:spPr>
          <a:xfrm>
            <a:off x="330412" y="1618528"/>
            <a:ext cx="8406336" cy="4349749"/>
          </a:xfrm>
          <a:prstGeom prst="rect">
            <a:avLst/>
          </a:prstGeom>
        </p:spPr>
        <p:txBody>
          <a:bodyPr/>
          <a:lstStyle>
            <a:lvl1pPr>
              <a:defRPr>
                <a:solidFill>
                  <a:srgbClr val="333F50"/>
                </a:solidFill>
              </a:defRPr>
            </a:lvl1pPr>
            <a:lvl2pPr>
              <a:defRPr>
                <a:solidFill>
                  <a:srgbClr val="333F50"/>
                </a:solidFill>
              </a:defRPr>
            </a:lvl2pPr>
            <a:lvl3pPr>
              <a:defRPr>
                <a:solidFill>
                  <a:srgbClr val="333F50"/>
                </a:solidFill>
              </a:defRPr>
            </a:lvl3pPr>
            <a:lvl4pPr>
              <a:defRPr>
                <a:solidFill>
                  <a:srgbClr val="333F50"/>
                </a:solidFill>
              </a:defRPr>
            </a:lvl4pPr>
            <a:lvl5pPr>
              <a:defRPr>
                <a:solidFill>
                  <a:srgbClr val="333F50"/>
                </a:solidFill>
              </a:defRPr>
            </a:lvl5pPr>
          </a:lstStyle>
          <a:p>
            <a:r>
              <a:t>Body Level One</a:t>
            </a:r>
          </a:p>
          <a:p>
            <a:pPr lvl="1"/>
            <a:r>
              <a:t>Body Level Two</a:t>
            </a:r>
          </a:p>
          <a:p>
            <a:pPr lvl="2"/>
            <a:r>
              <a:t>Body Level Three</a:t>
            </a:r>
          </a:p>
          <a:p>
            <a:pPr lvl="3"/>
            <a:r>
              <a:t>Body Level Four</a:t>
            </a:r>
          </a:p>
          <a:p>
            <a:pPr lvl="4"/>
            <a:r>
              <a:t>Body Level Five</a:t>
            </a:r>
          </a:p>
        </p:txBody>
      </p:sp>
      <p:sp>
        <p:nvSpPr>
          <p:cNvPr id="48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pic>
        <p:nvPicPr>
          <p:cNvPr id="495"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496" name="Title Text"/>
          <p:cNvSpPr txBox="1">
            <a:spLocks noGrp="1"/>
          </p:cNvSpPr>
          <p:nvPr>
            <p:ph type="title"/>
          </p:nvPr>
        </p:nvSpPr>
        <p:spPr>
          <a:xfrm>
            <a:off x="623887" y="1710264"/>
            <a:ext cx="7886701" cy="2853272"/>
          </a:xfrm>
          <a:prstGeom prst="rect">
            <a:avLst/>
          </a:prstGeom>
        </p:spPr>
        <p:txBody>
          <a:bodyPr anchor="b"/>
          <a:lstStyle>
            <a:lvl1pPr algn="l">
              <a:defRPr sz="6000" b="1">
                <a:solidFill>
                  <a:srgbClr val="F8B461"/>
                </a:solidFill>
              </a:defRPr>
            </a:lvl1pPr>
          </a:lstStyle>
          <a:p>
            <a:r>
              <a:t>Title Text</a:t>
            </a:r>
          </a:p>
        </p:txBody>
      </p:sp>
      <p:sp>
        <p:nvSpPr>
          <p:cNvPr id="497" name="Body Level One…"/>
          <p:cNvSpPr txBox="1">
            <a:spLocks noGrp="1"/>
          </p:cNvSpPr>
          <p:nvPr>
            <p:ph type="body" sz="quarter" idx="1"/>
          </p:nvPr>
        </p:nvSpPr>
        <p:spPr>
          <a:xfrm>
            <a:off x="623887" y="4588933"/>
            <a:ext cx="7886701" cy="1500723"/>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9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pic>
        <p:nvPicPr>
          <p:cNvPr id="505"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506" name="Title Text"/>
          <p:cNvSpPr txBox="1">
            <a:spLocks noGrp="1"/>
          </p:cNvSpPr>
          <p:nvPr>
            <p:ph type="title"/>
          </p:nvPr>
        </p:nvSpPr>
        <p:spPr>
          <a:xfrm>
            <a:off x="436626" y="1"/>
            <a:ext cx="7886701" cy="1325033"/>
          </a:xfrm>
          <a:prstGeom prst="rect">
            <a:avLst/>
          </a:prstGeom>
        </p:spPr>
        <p:txBody>
          <a:bodyPr anchor="ctr"/>
          <a:lstStyle>
            <a:lvl1pPr algn="l">
              <a:defRPr sz="3000" b="1">
                <a:solidFill>
                  <a:srgbClr val="F8B461"/>
                </a:solidFill>
              </a:defRPr>
            </a:lvl1pPr>
          </a:lstStyle>
          <a:p>
            <a:r>
              <a:t>Title Text</a:t>
            </a:r>
          </a:p>
        </p:txBody>
      </p:sp>
      <p:sp>
        <p:nvSpPr>
          <p:cNvPr id="507" name="Body Level One…"/>
          <p:cNvSpPr txBox="1">
            <a:spLocks noGrp="1"/>
          </p:cNvSpPr>
          <p:nvPr>
            <p:ph type="body" sz="half" idx="1"/>
          </p:nvPr>
        </p:nvSpPr>
        <p:spPr>
          <a:xfrm>
            <a:off x="628650" y="1826684"/>
            <a:ext cx="3867150" cy="3991775"/>
          </a:xfrm>
          <a:prstGeom prst="rect">
            <a:avLst/>
          </a:prstGeom>
        </p:spPr>
        <p:txBody>
          <a:bodyPr/>
          <a:lstStyle>
            <a:lvl1pPr>
              <a:defRPr>
                <a:solidFill>
                  <a:srgbClr val="333F50"/>
                </a:solidFill>
              </a:defRPr>
            </a:lvl1pPr>
            <a:lvl2pPr>
              <a:defRPr>
                <a:solidFill>
                  <a:srgbClr val="333F50"/>
                </a:solidFill>
              </a:defRPr>
            </a:lvl2pPr>
            <a:lvl3pPr>
              <a:defRPr>
                <a:solidFill>
                  <a:srgbClr val="333F50"/>
                </a:solidFill>
              </a:defRPr>
            </a:lvl3pPr>
            <a:lvl4pPr>
              <a:defRPr>
                <a:solidFill>
                  <a:srgbClr val="333F50"/>
                </a:solidFill>
              </a:defRPr>
            </a:lvl4pPr>
            <a:lvl5pPr>
              <a:defRPr>
                <a:solidFill>
                  <a:srgbClr val="333F50"/>
                </a:solidFill>
              </a:defRPr>
            </a:lvl5pPr>
          </a:lstStyle>
          <a:p>
            <a:r>
              <a:t>Body Level One</a:t>
            </a:r>
          </a:p>
          <a:p>
            <a:pPr lvl="1"/>
            <a:r>
              <a:t>Body Level Two</a:t>
            </a:r>
          </a:p>
          <a:p>
            <a:pPr lvl="2"/>
            <a:r>
              <a:t>Body Level Three</a:t>
            </a:r>
          </a:p>
          <a:p>
            <a:pPr lvl="3"/>
            <a:r>
              <a:t>Body Level Four</a:t>
            </a:r>
          </a:p>
          <a:p>
            <a:pPr lvl="4"/>
            <a:r>
              <a:t>Body Level Five</a:t>
            </a:r>
          </a:p>
        </p:txBody>
      </p:sp>
      <p:sp>
        <p:nvSpPr>
          <p:cNvPr id="50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pic>
        <p:nvPicPr>
          <p:cNvPr id="515"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516" name="Title Text"/>
          <p:cNvSpPr txBox="1">
            <a:spLocks noGrp="1"/>
          </p:cNvSpPr>
          <p:nvPr>
            <p:ph type="title"/>
          </p:nvPr>
        </p:nvSpPr>
        <p:spPr>
          <a:xfrm>
            <a:off x="355174" y="6350"/>
            <a:ext cx="8646005" cy="1325033"/>
          </a:xfrm>
          <a:prstGeom prst="rect">
            <a:avLst/>
          </a:prstGeom>
        </p:spPr>
        <p:txBody>
          <a:bodyPr anchor="ctr"/>
          <a:lstStyle>
            <a:lvl1pPr algn="l">
              <a:defRPr sz="3000" b="1">
                <a:solidFill>
                  <a:srgbClr val="F8B461"/>
                </a:solidFill>
              </a:defRPr>
            </a:lvl1pPr>
          </a:lstStyle>
          <a:p>
            <a:r>
              <a:t>Title Text</a:t>
            </a:r>
          </a:p>
        </p:txBody>
      </p:sp>
      <p:sp>
        <p:nvSpPr>
          <p:cNvPr id="517" name="Body Level One…"/>
          <p:cNvSpPr txBox="1">
            <a:spLocks noGrp="1"/>
          </p:cNvSpPr>
          <p:nvPr>
            <p:ph type="body" sz="quarter" idx="1"/>
          </p:nvPr>
        </p:nvSpPr>
        <p:spPr>
          <a:xfrm>
            <a:off x="355175" y="1680634"/>
            <a:ext cx="4241206" cy="825506"/>
          </a:xfrm>
          <a:prstGeom prst="rect">
            <a:avLst/>
          </a:prstGeom>
        </p:spPr>
        <p:txBody>
          <a:bodyPr anchor="b"/>
          <a:lstStyle>
            <a:lvl1pPr marL="0" indent="0">
              <a:buSzTx/>
              <a:buFontTx/>
              <a:buNone/>
              <a:defRPr sz="2400" b="1">
                <a:solidFill>
                  <a:srgbClr val="333F50"/>
                </a:solidFill>
              </a:defRPr>
            </a:lvl1pPr>
            <a:lvl2pPr marL="0" indent="0">
              <a:buSzTx/>
              <a:buFontTx/>
              <a:buNone/>
              <a:defRPr sz="2400" b="1">
                <a:solidFill>
                  <a:srgbClr val="333F50"/>
                </a:solidFill>
              </a:defRPr>
            </a:lvl2pPr>
            <a:lvl3pPr marL="0" indent="0">
              <a:buSzTx/>
              <a:buFontTx/>
              <a:buNone/>
              <a:defRPr sz="2400" b="1">
                <a:solidFill>
                  <a:srgbClr val="333F50"/>
                </a:solidFill>
              </a:defRPr>
            </a:lvl3pPr>
            <a:lvl4pPr marL="0" indent="0">
              <a:buSzTx/>
              <a:buFontTx/>
              <a:buNone/>
              <a:defRPr sz="2400" b="1">
                <a:solidFill>
                  <a:srgbClr val="333F50"/>
                </a:solidFill>
              </a:defRPr>
            </a:lvl4pPr>
            <a:lvl5pPr marL="0" indent="0">
              <a:buSzTx/>
              <a:buFontTx/>
              <a:buNone/>
              <a:defRPr sz="2400" b="1">
                <a:solidFill>
                  <a:srgbClr val="333F50"/>
                </a:solidFill>
              </a:defRPr>
            </a:lvl5pPr>
          </a:lstStyle>
          <a:p>
            <a:r>
              <a:t>Body Level One</a:t>
            </a:r>
          </a:p>
          <a:p>
            <a:pPr lvl="1"/>
            <a:r>
              <a:t>Body Level Two</a:t>
            </a:r>
          </a:p>
          <a:p>
            <a:pPr lvl="2"/>
            <a:r>
              <a:t>Body Level Three</a:t>
            </a:r>
          </a:p>
          <a:p>
            <a:pPr lvl="3"/>
            <a:r>
              <a:t>Body Level Four</a:t>
            </a:r>
          </a:p>
          <a:p>
            <a:pPr lvl="4"/>
            <a:r>
              <a:t>Body Level Five</a:t>
            </a:r>
          </a:p>
        </p:txBody>
      </p:sp>
      <p:sp>
        <p:nvSpPr>
          <p:cNvPr id="518" name="Text Placeholder 4"/>
          <p:cNvSpPr>
            <a:spLocks noGrp="1"/>
          </p:cNvSpPr>
          <p:nvPr>
            <p:ph type="body" sz="quarter" idx="21"/>
          </p:nvPr>
        </p:nvSpPr>
        <p:spPr>
          <a:xfrm>
            <a:off x="4354086" y="1680634"/>
            <a:ext cx="4262096" cy="825502"/>
          </a:xfrm>
          <a:prstGeom prst="rect">
            <a:avLst/>
          </a:prstGeom>
        </p:spPr>
        <p:txBody>
          <a:bodyPr anchor="b"/>
          <a:lstStyle/>
          <a:p>
            <a:endParaRPr/>
          </a:p>
        </p:txBody>
      </p:sp>
      <p:sp>
        <p:nvSpPr>
          <p:cNvPr id="519"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526"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527" name="Title Text"/>
          <p:cNvSpPr txBox="1">
            <a:spLocks noGrp="1"/>
          </p:cNvSpPr>
          <p:nvPr>
            <p:ph type="title"/>
          </p:nvPr>
        </p:nvSpPr>
        <p:spPr>
          <a:xfrm>
            <a:off x="436626" y="1"/>
            <a:ext cx="7886701" cy="1325033"/>
          </a:xfrm>
          <a:prstGeom prst="rect">
            <a:avLst/>
          </a:prstGeom>
        </p:spPr>
        <p:txBody>
          <a:bodyPr anchor="ctr"/>
          <a:lstStyle>
            <a:lvl1pPr algn="l">
              <a:defRPr sz="3000" b="1">
                <a:solidFill>
                  <a:srgbClr val="F8B461"/>
                </a:solidFill>
              </a:defRPr>
            </a:lvl1pPr>
          </a:lstStyle>
          <a:p>
            <a:r>
              <a:t>Title Text</a:t>
            </a:r>
          </a:p>
        </p:txBody>
      </p:sp>
      <p:sp>
        <p:nvSpPr>
          <p:cNvPr id="52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535"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536" name="Slide Number"/>
          <p:cNvSpPr txBox="1">
            <a:spLocks noGrp="1"/>
          </p:cNvSpPr>
          <p:nvPr>
            <p:ph type="sldNum" sz="quarter" idx="2"/>
          </p:nvPr>
        </p:nvSpPr>
        <p:spPr>
          <a:xfrm>
            <a:off x="6457950" y="6356351"/>
            <a:ext cx="335862" cy="333084"/>
          </a:xfrm>
          <a:prstGeom prst="rect">
            <a:avLst/>
          </a:prstGeom>
        </p:spPr>
        <p:txBody>
          <a:bodyPr/>
          <a:lstStyle>
            <a:lvl1pPr>
              <a:defRPr>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pic>
        <p:nvPicPr>
          <p:cNvPr id="543"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544" name="Title Text"/>
          <p:cNvSpPr txBox="1">
            <a:spLocks noGrp="1"/>
          </p:cNvSpPr>
          <p:nvPr>
            <p:ph type="title"/>
          </p:nvPr>
        </p:nvSpPr>
        <p:spPr>
          <a:xfrm>
            <a:off x="376451" y="315691"/>
            <a:ext cx="6714701" cy="672793"/>
          </a:xfrm>
          <a:prstGeom prst="rect">
            <a:avLst/>
          </a:prstGeom>
        </p:spPr>
        <p:txBody>
          <a:bodyPr anchor="b"/>
          <a:lstStyle>
            <a:lvl1pPr algn="l">
              <a:defRPr sz="3200" b="1">
                <a:solidFill>
                  <a:srgbClr val="F8B461"/>
                </a:solidFill>
              </a:defRPr>
            </a:lvl1pPr>
          </a:lstStyle>
          <a:p>
            <a:r>
              <a:t>Title Text</a:t>
            </a:r>
          </a:p>
        </p:txBody>
      </p:sp>
      <p:sp>
        <p:nvSpPr>
          <p:cNvPr id="545" name="Body Level One…"/>
          <p:cNvSpPr txBox="1">
            <a:spLocks noGrp="1"/>
          </p:cNvSpPr>
          <p:nvPr>
            <p:ph type="body" sz="half" idx="1"/>
          </p:nvPr>
        </p:nvSpPr>
        <p:spPr>
          <a:xfrm>
            <a:off x="3887787" y="1843669"/>
            <a:ext cx="4629154" cy="4017384"/>
          </a:xfrm>
          <a:prstGeom prst="rect">
            <a:avLst/>
          </a:prstGeom>
        </p:spPr>
        <p:txBody>
          <a:bodyPr/>
          <a:lstStyle>
            <a:lvl1pPr>
              <a:defRPr sz="3200">
                <a:solidFill>
                  <a:srgbClr val="333F50"/>
                </a:solidFill>
              </a:defRPr>
            </a:lvl1pPr>
            <a:lvl2pPr marL="718457" indent="-261257">
              <a:defRPr sz="3200">
                <a:solidFill>
                  <a:srgbClr val="333F50"/>
                </a:solidFill>
              </a:defRPr>
            </a:lvl2pPr>
            <a:lvl3pPr marL="1219200" indent="-304800">
              <a:defRPr sz="3200">
                <a:solidFill>
                  <a:srgbClr val="333F50"/>
                </a:solidFill>
              </a:defRPr>
            </a:lvl3pPr>
            <a:lvl4pPr marL="1737360" indent="-365760">
              <a:defRPr sz="3200">
                <a:solidFill>
                  <a:srgbClr val="333F50"/>
                </a:solidFill>
              </a:defRPr>
            </a:lvl4pPr>
            <a:lvl5pPr marL="2194560" indent="-365760">
              <a:defRPr sz="3200">
                <a:solidFill>
                  <a:srgbClr val="333F50"/>
                </a:solidFill>
              </a:defRPr>
            </a:lvl5pPr>
          </a:lstStyle>
          <a:p>
            <a:r>
              <a:t>Body Level One</a:t>
            </a:r>
          </a:p>
          <a:p>
            <a:pPr lvl="1"/>
            <a:r>
              <a:t>Body Level Two</a:t>
            </a:r>
          </a:p>
          <a:p>
            <a:pPr lvl="2"/>
            <a:r>
              <a:t>Body Level Three</a:t>
            </a:r>
          </a:p>
          <a:p>
            <a:pPr lvl="3"/>
            <a:r>
              <a:t>Body Level Four</a:t>
            </a:r>
          </a:p>
          <a:p>
            <a:pPr lvl="4"/>
            <a:r>
              <a:t>Body Level Five</a:t>
            </a:r>
          </a:p>
        </p:txBody>
      </p:sp>
      <p:sp>
        <p:nvSpPr>
          <p:cNvPr id="546" name="Text Placeholder 3"/>
          <p:cNvSpPr>
            <a:spLocks noGrp="1"/>
          </p:cNvSpPr>
          <p:nvPr>
            <p:ph type="body" sz="quarter" idx="21"/>
          </p:nvPr>
        </p:nvSpPr>
        <p:spPr>
          <a:xfrm>
            <a:off x="627062" y="1843668"/>
            <a:ext cx="2949576" cy="3812119"/>
          </a:xfrm>
          <a:prstGeom prst="rect">
            <a:avLst/>
          </a:prstGeom>
        </p:spPr>
        <p:txBody>
          <a:bodyPr/>
          <a:lstStyle/>
          <a:p>
            <a:endParaRPr/>
          </a:p>
        </p:txBody>
      </p:sp>
      <p:sp>
        <p:nvSpPr>
          <p:cNvPr id="547" name="Slide Number"/>
          <p:cNvSpPr txBox="1">
            <a:spLocks noGrp="1"/>
          </p:cNvSpPr>
          <p:nvPr>
            <p:ph type="sldNum" sz="quarter" idx="2"/>
          </p:nvPr>
        </p:nvSpPr>
        <p:spPr>
          <a:xfrm>
            <a:off x="6457950" y="6356351"/>
            <a:ext cx="335862" cy="333084"/>
          </a:xfrm>
          <a:prstGeom prst="rect">
            <a:avLst/>
          </a:prstGeom>
        </p:spPr>
        <p:txBody>
          <a:bodyPr/>
          <a:lstStyle>
            <a:lvl1pPr>
              <a:defRPr>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pic>
        <p:nvPicPr>
          <p:cNvPr id="554"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555" name="Title Text"/>
          <p:cNvSpPr txBox="1">
            <a:spLocks noGrp="1"/>
          </p:cNvSpPr>
          <p:nvPr>
            <p:ph type="title"/>
          </p:nvPr>
        </p:nvSpPr>
        <p:spPr>
          <a:xfrm>
            <a:off x="334538" y="135466"/>
            <a:ext cx="7315201" cy="853018"/>
          </a:xfrm>
          <a:prstGeom prst="rect">
            <a:avLst/>
          </a:prstGeom>
        </p:spPr>
        <p:txBody>
          <a:bodyPr anchor="b"/>
          <a:lstStyle>
            <a:lvl1pPr algn="l">
              <a:defRPr sz="3200" b="1">
                <a:solidFill>
                  <a:srgbClr val="F8B461"/>
                </a:solidFill>
              </a:defRPr>
            </a:lvl1pPr>
          </a:lstStyle>
          <a:p>
            <a:r>
              <a:t>Title Text</a:t>
            </a:r>
          </a:p>
        </p:txBody>
      </p:sp>
      <p:sp>
        <p:nvSpPr>
          <p:cNvPr id="556" name="Picture Placeholder 2"/>
          <p:cNvSpPr>
            <a:spLocks noGrp="1"/>
          </p:cNvSpPr>
          <p:nvPr>
            <p:ph type="pic" sz="half" idx="21"/>
          </p:nvPr>
        </p:nvSpPr>
        <p:spPr>
          <a:xfrm>
            <a:off x="3887787" y="1724722"/>
            <a:ext cx="4629154" cy="4136329"/>
          </a:xfrm>
          <a:prstGeom prst="rect">
            <a:avLst/>
          </a:prstGeom>
        </p:spPr>
        <p:txBody>
          <a:bodyPr lIns="91439" tIns="45719" rIns="91439" bIns="45719">
            <a:noAutofit/>
          </a:bodyPr>
          <a:lstStyle/>
          <a:p>
            <a:endParaRPr/>
          </a:p>
        </p:txBody>
      </p:sp>
      <p:sp>
        <p:nvSpPr>
          <p:cNvPr id="557" name="Body Level One…"/>
          <p:cNvSpPr txBox="1">
            <a:spLocks noGrp="1"/>
          </p:cNvSpPr>
          <p:nvPr>
            <p:ph type="body" sz="quarter" idx="1"/>
          </p:nvPr>
        </p:nvSpPr>
        <p:spPr>
          <a:xfrm>
            <a:off x="627062" y="1724722"/>
            <a:ext cx="2949576" cy="3812117"/>
          </a:xfrm>
          <a:prstGeom prst="rect">
            <a:avLst/>
          </a:prstGeom>
        </p:spPr>
        <p:txBody>
          <a:bodyPr/>
          <a:lstStyle>
            <a:lvl1pPr marL="0" indent="0">
              <a:buSzTx/>
              <a:buFontTx/>
              <a:buNone/>
              <a:defRPr sz="1600">
                <a:solidFill>
                  <a:srgbClr val="333F50"/>
                </a:solidFill>
              </a:defRPr>
            </a:lvl1pPr>
            <a:lvl2pPr marL="0" indent="0">
              <a:buSzTx/>
              <a:buFontTx/>
              <a:buNone/>
              <a:defRPr sz="1600">
                <a:solidFill>
                  <a:srgbClr val="333F50"/>
                </a:solidFill>
              </a:defRPr>
            </a:lvl2pPr>
            <a:lvl3pPr marL="0" indent="0">
              <a:buSzTx/>
              <a:buFontTx/>
              <a:buNone/>
              <a:defRPr sz="1600">
                <a:solidFill>
                  <a:srgbClr val="333F50"/>
                </a:solidFill>
              </a:defRPr>
            </a:lvl3pPr>
            <a:lvl4pPr marL="0" indent="0">
              <a:buSzTx/>
              <a:buFontTx/>
              <a:buNone/>
              <a:defRPr sz="1600">
                <a:solidFill>
                  <a:srgbClr val="333F50"/>
                </a:solidFill>
              </a:defRPr>
            </a:lvl4pPr>
            <a:lvl5pPr marL="0" indent="0">
              <a:buSzTx/>
              <a:buFontTx/>
              <a:buNone/>
              <a:defRPr sz="1600">
                <a:solidFill>
                  <a:srgbClr val="333F50"/>
                </a:solidFill>
              </a:defRPr>
            </a:lvl5pPr>
          </a:lstStyle>
          <a:p>
            <a:r>
              <a:t>Body Level One</a:t>
            </a:r>
          </a:p>
          <a:p>
            <a:pPr lvl="1"/>
            <a:r>
              <a:t>Body Level Two</a:t>
            </a:r>
          </a:p>
          <a:p>
            <a:pPr lvl="2"/>
            <a:r>
              <a:t>Body Level Three</a:t>
            </a:r>
          </a:p>
          <a:p>
            <a:pPr lvl="3"/>
            <a:r>
              <a:t>Body Level Four</a:t>
            </a:r>
          </a:p>
          <a:p>
            <a:pPr lvl="4"/>
            <a:r>
              <a:t>Body Level Five</a:t>
            </a:r>
          </a:p>
        </p:txBody>
      </p:sp>
      <p:sp>
        <p:nvSpPr>
          <p:cNvPr id="558" name="Slide Number"/>
          <p:cNvSpPr txBox="1">
            <a:spLocks noGrp="1"/>
          </p:cNvSpPr>
          <p:nvPr>
            <p:ph type="sldNum" sz="quarter" idx="2"/>
          </p:nvPr>
        </p:nvSpPr>
        <p:spPr>
          <a:xfrm>
            <a:off x="6457950" y="6356351"/>
            <a:ext cx="335862" cy="333084"/>
          </a:xfrm>
          <a:prstGeom prst="rect">
            <a:avLst/>
          </a:prstGeom>
        </p:spPr>
        <p:txBody>
          <a:bodyPr/>
          <a:lstStyle>
            <a:lvl1pPr>
              <a:defRPr>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0" name="Title Text"/>
          <p:cNvSpPr txBox="1">
            <a:spLocks noGrp="1"/>
          </p:cNvSpPr>
          <p:nvPr>
            <p:ph type="title"/>
          </p:nvPr>
        </p:nvSpPr>
        <p:spPr>
          <a:xfrm>
            <a:off x="629841" y="365125"/>
            <a:ext cx="7886701" cy="1325564"/>
          </a:xfrm>
          <a:prstGeom prst="rect">
            <a:avLst/>
          </a:prstGeom>
        </p:spPr>
        <p:txBody>
          <a:bodyPr/>
          <a:lstStyle/>
          <a:p>
            <a:r>
              <a:t>Title Text</a:t>
            </a:r>
          </a:p>
        </p:txBody>
      </p:sp>
      <p:sp>
        <p:nvSpPr>
          <p:cNvPr id="51" name="Body Level One…"/>
          <p:cNvSpPr txBox="1">
            <a:spLocks noGrp="1"/>
          </p:cNvSpPr>
          <p:nvPr>
            <p:ph type="body" sz="quarter" idx="1"/>
          </p:nvPr>
        </p:nvSpPr>
        <p:spPr>
          <a:xfrm>
            <a:off x="629841" y="1681163"/>
            <a:ext cx="3868343" cy="823918"/>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21"/>
          </p:nvPr>
        </p:nvSpPr>
        <p:spPr>
          <a:xfrm>
            <a:off x="4629150" y="1681163"/>
            <a:ext cx="3887393" cy="823914"/>
          </a:xfrm>
          <a:prstGeom prst="rect">
            <a:avLst/>
          </a:prstGeom>
        </p:spPr>
        <p:txBody>
          <a:bodyPr anchor="b"/>
          <a:lstStyle/>
          <a:p>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565" name="Body Level One…"/>
          <p:cNvSpPr txBox="1">
            <a:spLocks noGrp="1"/>
          </p:cNvSpPr>
          <p:nvPr>
            <p:ph type="body" idx="1"/>
          </p:nvPr>
        </p:nvSpPr>
        <p:spPr>
          <a:xfrm>
            <a:off x="628650" y="2226467"/>
            <a:ext cx="7886700" cy="3263509"/>
          </a:xfrm>
          <a:prstGeom prst="rect">
            <a:avLst/>
          </a:prstGeom>
        </p:spPr>
        <p:txBody>
          <a:bodyPr lIns="34289" tIns="34289" rIns="34289" bIns="34289"/>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pic>
        <p:nvPicPr>
          <p:cNvPr id="566" name="Picture 2" descr="Picture 2"/>
          <p:cNvPicPr>
            <a:picLocks noChangeAspect="1"/>
          </p:cNvPicPr>
          <p:nvPr/>
        </p:nvPicPr>
        <p:blipFill>
          <a:blip r:embed="rId2"/>
          <a:stretch>
            <a:fillRect/>
          </a:stretch>
        </p:blipFill>
        <p:spPr>
          <a:xfrm>
            <a:off x="6063" y="857250"/>
            <a:ext cx="9137940" cy="5143500"/>
          </a:xfrm>
          <a:prstGeom prst="rect">
            <a:avLst/>
          </a:prstGeom>
          <a:ln w="12700">
            <a:miter lim="400000"/>
          </a:ln>
        </p:spPr>
      </p:pic>
      <p:sp>
        <p:nvSpPr>
          <p:cNvPr id="567" name="Slide Number"/>
          <p:cNvSpPr txBox="1">
            <a:spLocks noGrp="1"/>
          </p:cNvSpPr>
          <p:nvPr>
            <p:ph type="sldNum" sz="quarter" idx="2"/>
          </p:nvPr>
        </p:nvSpPr>
        <p:spPr>
          <a:xfrm>
            <a:off x="6317438" y="5511791"/>
            <a:ext cx="235762" cy="225443"/>
          </a:xfrm>
          <a:prstGeom prst="rect">
            <a:avLst/>
          </a:prstGeom>
        </p:spPr>
        <p:txBody>
          <a:bodyPr lIns="34289" tIns="34289" rIns="34289" bIns="34289" anchor="ctr"/>
          <a:lstStyle>
            <a:lvl1pPr algn="r" defTabSz="914400">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pic>
        <p:nvPicPr>
          <p:cNvPr id="574" name="Picture 6" descr="Picture 6"/>
          <p:cNvPicPr>
            <a:picLocks noChangeAspect="1"/>
          </p:cNvPicPr>
          <p:nvPr/>
        </p:nvPicPr>
        <p:blipFill>
          <a:blip r:embed="rId2"/>
          <a:stretch>
            <a:fillRect/>
          </a:stretch>
        </p:blipFill>
        <p:spPr>
          <a:xfrm>
            <a:off x="3032" y="0"/>
            <a:ext cx="9137937" cy="6858000"/>
          </a:xfrm>
          <a:prstGeom prst="rect">
            <a:avLst/>
          </a:prstGeom>
          <a:ln w="12700">
            <a:miter lim="400000"/>
          </a:ln>
        </p:spPr>
      </p:pic>
      <p:sp>
        <p:nvSpPr>
          <p:cNvPr id="575" name="Title Text"/>
          <p:cNvSpPr txBox="1">
            <a:spLocks noGrp="1"/>
          </p:cNvSpPr>
          <p:nvPr>
            <p:ph type="title"/>
          </p:nvPr>
        </p:nvSpPr>
        <p:spPr>
          <a:xfrm>
            <a:off x="633819" y="472385"/>
            <a:ext cx="7886701" cy="1325564"/>
          </a:xfrm>
          <a:prstGeom prst="rect">
            <a:avLst/>
          </a:prstGeom>
        </p:spPr>
        <p:txBody>
          <a:bodyPr anchor="ctr"/>
          <a:lstStyle/>
          <a:p>
            <a:r>
              <a:t>Title Text</a:t>
            </a:r>
          </a:p>
        </p:txBody>
      </p:sp>
      <p:sp>
        <p:nvSpPr>
          <p:cNvPr id="576" name="Body Level One…"/>
          <p:cNvSpPr txBox="1">
            <a:spLocks noGrp="1"/>
          </p:cNvSpPr>
          <p:nvPr>
            <p:ph type="body" sz="quarter" idx="1" hasCustomPrompt="1"/>
          </p:nvPr>
        </p:nvSpPr>
        <p:spPr>
          <a:xfrm>
            <a:off x="628651" y="2416873"/>
            <a:ext cx="7886701" cy="798516"/>
          </a:xfrm>
          <a:prstGeom prst="rect">
            <a:avLst/>
          </a:prstGeom>
        </p:spPr>
        <p:txBody>
          <a:bodyPr/>
          <a:lstStyle>
            <a:lvl1pPr marL="0" indent="0" algn="ctr">
              <a:buSzTx/>
              <a:buFontTx/>
              <a:buNone/>
            </a:lvl1pPr>
            <a:lvl2pPr algn="ctr">
              <a:buFontTx/>
            </a:lvl2pPr>
            <a:lvl3pPr algn="ctr">
              <a:buFontTx/>
            </a:lvl3pPr>
            <a:lvl4pPr algn="ctr">
              <a:buFontTx/>
            </a:lvl4pPr>
            <a:lvl5pPr algn="ctr">
              <a:buFontTx/>
            </a:lvl5pPr>
          </a:lstStyle>
          <a:p>
            <a:r>
              <a:t>Insert Subtitle Here</a:t>
            </a:r>
          </a:p>
          <a:p>
            <a:pPr lvl="1"/>
            <a:endParaRPr/>
          </a:p>
          <a:p>
            <a:pPr lvl="2"/>
            <a:endParaRPr/>
          </a:p>
          <a:p>
            <a:pPr lvl="3"/>
            <a:endParaRPr/>
          </a:p>
          <a:p>
            <a:pPr lvl="4"/>
            <a:endParaRPr/>
          </a:p>
        </p:txBody>
      </p:sp>
      <p:sp>
        <p:nvSpPr>
          <p:cNvPr id="577" name="Picture Placeholder 10"/>
          <p:cNvSpPr>
            <a:spLocks noGrp="1"/>
          </p:cNvSpPr>
          <p:nvPr>
            <p:ph type="pic" sz="quarter" idx="21"/>
          </p:nvPr>
        </p:nvSpPr>
        <p:spPr>
          <a:xfrm>
            <a:off x="6416675" y="4432300"/>
            <a:ext cx="2347916" cy="635000"/>
          </a:xfrm>
          <a:prstGeom prst="rect">
            <a:avLst/>
          </a:prstGeom>
        </p:spPr>
        <p:txBody>
          <a:bodyPr lIns="91439" tIns="45719" rIns="91439" bIns="45719">
            <a:noAutofit/>
          </a:bodyPr>
          <a:lstStyle/>
          <a:p>
            <a:endParaRPr/>
          </a:p>
        </p:txBody>
      </p:sp>
      <p:sp>
        <p:nvSpPr>
          <p:cNvPr id="578" name="Slide Number"/>
          <p:cNvSpPr txBox="1">
            <a:spLocks noGrp="1"/>
          </p:cNvSpPr>
          <p:nvPr>
            <p:ph type="sldNum" sz="quarter" idx="2"/>
          </p:nvPr>
        </p:nvSpPr>
        <p:spPr>
          <a:xfrm>
            <a:off x="6553200" y="6356350"/>
            <a:ext cx="358409" cy="35065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585" name="Body Level One…"/>
          <p:cNvSpPr txBox="1">
            <a:spLocks noGrp="1"/>
          </p:cNvSpPr>
          <p:nvPr>
            <p:ph type="body" idx="1"/>
          </p:nvPr>
        </p:nvSpPr>
        <p:spPr>
          <a:xfrm>
            <a:off x="628650" y="1150310"/>
            <a:ext cx="7886700" cy="435134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6" name="Rectangle 1"/>
          <p:cNvSpPr/>
          <p:nvPr/>
        </p:nvSpPr>
        <p:spPr>
          <a:xfrm>
            <a:off x="0" y="-1"/>
            <a:ext cx="9144000" cy="612398"/>
          </a:xfrm>
          <a:prstGeom prst="rect">
            <a:avLst/>
          </a:prstGeom>
          <a:gradFill>
            <a:gsLst>
              <a:gs pos="0">
                <a:srgbClr val="004BFA"/>
              </a:gs>
              <a:gs pos="52000">
                <a:srgbClr val="FFFFFF"/>
              </a:gs>
              <a:gs pos="100000">
                <a:srgbClr val="00A651"/>
              </a:gs>
            </a:gsLst>
            <a:lin ang="5400000"/>
          </a:gradFill>
          <a:ln w="25400">
            <a:solidFill>
              <a:srgbClr val="42719B"/>
            </a:solidFill>
          </a:ln>
        </p:spPr>
        <p:txBody>
          <a:bodyPr lIns="45718" tIns="45718" rIns="45718" bIns="45718" anchor="ctr"/>
          <a:lstStyle/>
          <a:p>
            <a:pPr algn="ctr">
              <a:defRPr>
                <a:solidFill>
                  <a:srgbClr val="FFFFFF"/>
                </a:solidFill>
                <a:latin typeface="+mj-lt"/>
                <a:ea typeface="+mj-ea"/>
                <a:cs typeface="+mj-cs"/>
                <a:sym typeface="Helvetica"/>
              </a:defRPr>
            </a:pPr>
            <a:endParaRPr/>
          </a:p>
        </p:txBody>
      </p:sp>
      <p:pic>
        <p:nvPicPr>
          <p:cNvPr id="587" name="Picture 4" descr="Picture 4"/>
          <p:cNvPicPr>
            <a:picLocks noChangeAspect="1"/>
          </p:cNvPicPr>
          <p:nvPr/>
        </p:nvPicPr>
        <p:blipFill>
          <a:blip r:embed="rId2"/>
          <a:stretch>
            <a:fillRect/>
          </a:stretch>
        </p:blipFill>
        <p:spPr>
          <a:xfrm>
            <a:off x="5374852" y="6198646"/>
            <a:ext cx="1613181" cy="441505"/>
          </a:xfrm>
          <a:prstGeom prst="rect">
            <a:avLst/>
          </a:prstGeom>
          <a:ln w="12700">
            <a:miter lim="400000"/>
          </a:ln>
        </p:spPr>
      </p:pic>
      <p:pic>
        <p:nvPicPr>
          <p:cNvPr id="588" name="Picture 7" descr="Picture 7"/>
          <p:cNvPicPr>
            <a:picLocks noChangeAspect="1"/>
          </p:cNvPicPr>
          <p:nvPr/>
        </p:nvPicPr>
        <p:blipFill>
          <a:blip r:embed="rId3"/>
          <a:stretch>
            <a:fillRect/>
          </a:stretch>
        </p:blipFill>
        <p:spPr>
          <a:xfrm>
            <a:off x="6988030" y="6308521"/>
            <a:ext cx="1846205" cy="273910"/>
          </a:xfrm>
          <a:prstGeom prst="rect">
            <a:avLst/>
          </a:prstGeom>
          <a:ln w="12700">
            <a:miter lim="400000"/>
          </a:ln>
        </p:spPr>
      </p:pic>
      <p:sp>
        <p:nvSpPr>
          <p:cNvPr id="589" name="Slide Number"/>
          <p:cNvSpPr txBox="1">
            <a:spLocks noGrp="1"/>
          </p:cNvSpPr>
          <p:nvPr>
            <p:ph type="sldNum" sz="quarter" idx="2"/>
          </p:nvPr>
        </p:nvSpPr>
        <p:spPr>
          <a:xfrm>
            <a:off x="6553200" y="6356350"/>
            <a:ext cx="358409" cy="35065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5"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76" name="Body Level One…"/>
          <p:cNvSpPr txBox="1">
            <a:spLocks noGrp="1"/>
          </p:cNvSpPr>
          <p:nvPr>
            <p:ph type="body" sz="half" idx="1"/>
          </p:nvPr>
        </p:nvSpPr>
        <p:spPr>
          <a:xfrm>
            <a:off x="3887391" y="987425"/>
            <a:ext cx="4629152" cy="4873627"/>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7" name="Text Placeholder 3"/>
          <p:cNvSpPr>
            <a:spLocks noGrp="1"/>
          </p:cNvSpPr>
          <p:nvPr>
            <p:ph type="body" sz="quarter" idx="21"/>
          </p:nvPr>
        </p:nvSpPr>
        <p:spPr>
          <a:xfrm>
            <a:off x="629838" y="2057400"/>
            <a:ext cx="2949183" cy="3811588"/>
          </a:xfrm>
          <a:prstGeom prst="rect">
            <a:avLst/>
          </a:prstGeom>
        </p:spPr>
        <p:txBody>
          <a:bodyPr/>
          <a:lstStyle/>
          <a:p>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5"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86" name="Picture Placeholder 2"/>
          <p:cNvSpPr>
            <a:spLocks noGrp="1"/>
          </p:cNvSpPr>
          <p:nvPr>
            <p:ph type="pic" sz="half" idx="21"/>
          </p:nvPr>
        </p:nvSpPr>
        <p:spPr>
          <a:xfrm>
            <a:off x="3887391" y="987425"/>
            <a:ext cx="4629152" cy="4873627"/>
          </a:xfrm>
          <a:prstGeom prst="rect">
            <a:avLst/>
          </a:prstGeom>
        </p:spPr>
        <p:txBody>
          <a:bodyPr lIns="91439" tIns="45719" rIns="91439" bIns="45719">
            <a:noAutofit/>
          </a:bodyPr>
          <a:lstStyle/>
          <a:p>
            <a:endParaRPr/>
          </a:p>
        </p:txBody>
      </p:sp>
      <p:sp>
        <p:nvSpPr>
          <p:cNvPr id="87" name="Body Level One…"/>
          <p:cNvSpPr txBox="1">
            <a:spLocks noGrp="1"/>
          </p:cNvSpPr>
          <p:nvPr>
            <p:ph type="body" sz="quarter" idx="1"/>
          </p:nvPr>
        </p:nvSpPr>
        <p:spPr>
          <a:xfrm>
            <a:off x="629841" y="2057400"/>
            <a:ext cx="2949178"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Title Text</a:t>
            </a:r>
          </a:p>
        </p:txBody>
      </p:sp>
      <p:sp>
        <p:nvSpPr>
          <p:cNvPr id="3" name="Body Level One…"/>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457950" y="6356351"/>
            <a:ext cx="358409" cy="350658"/>
          </a:xfrm>
          <a:prstGeom prst="rect">
            <a:avLst/>
          </a:prstGeom>
          <a:ln w="12700">
            <a:miter lim="400000"/>
          </a:ln>
        </p:spPr>
        <p:txBody>
          <a:bodyPr wrap="none" lIns="45718" tIns="45718" rIns="45718" bIns="45718">
            <a:spAutoFit/>
          </a:bodyPr>
          <a:lstStyle>
            <a:lvl1pPr>
              <a:defRPr>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transition spd="med"/>
  <p:txStyles>
    <p:titleStyle>
      <a:lvl1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1pPr>
      <a:lvl2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2pPr>
      <a:lvl3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3pPr>
      <a:lvl4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4pPr>
      <a:lvl5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5pPr>
      <a:lvl6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6pPr>
      <a:lvl7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7pPr>
      <a:lvl8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8pPr>
      <a:lvl9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9pPr>
    </p:bodyStyle>
    <p:otherStyle>
      <a:lvl1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2.xml"/><Relationship Id="rId4" Type="http://schemas.openxmlformats.org/officeDocument/2006/relationships/hyperlink" Target="https://childrenshealthwatch.org/public-policy/hunger-vital-sig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hyperlink" Target="https://downloads.aap.org/AAP/PDF/Bright%20Futures/BF4_InfancyVisits.pdf" TargetMode="External"/><Relationship Id="rId2" Type="http://schemas.openxmlformats.org/officeDocument/2006/relationships/notesSlide" Target="../notesSlides/notesSlide14.xml"/><Relationship Id="rId1" Type="http://schemas.openxmlformats.org/officeDocument/2006/relationships/slideLayout" Target="../slideLayouts/slideLayout5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2.xml"/><Relationship Id="rId4" Type="http://schemas.openxmlformats.org/officeDocument/2006/relationships/hyperlink" Target="https://downloads.aap.org/AAP/PDF/Bright%20Futures/BF4_InfancyVisits.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hrsa.gov/" TargetMode="External"/><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hyperlink" Target="https://www.aap.org/en/practice-management/bright-futures/bright-futures-in-clinical-practice/bright-futures-educational-resource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downloads.aap.org/AAP/PDF/Bright%20Futures/BF4_InfancyVisits.pdf" TargetMode="External"/><Relationship Id="rId2" Type="http://schemas.openxmlformats.org/officeDocument/2006/relationships/notesSlide" Target="../notesSlides/notesSlide20.xml"/><Relationship Id="rId1" Type="http://schemas.openxmlformats.org/officeDocument/2006/relationships/slideLayout" Target="../slideLayouts/slideLayout52.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52.xml"/><Relationship Id="rId5" Type="http://schemas.openxmlformats.org/officeDocument/2006/relationships/hyperlink" Target="https://downloads.aap.org/AAP/PDF/Bright%20Futures/BF4_InfancyVisits.pdf" TargetMode="Externa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5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52.xml"/><Relationship Id="rId4" Type="http://schemas.openxmlformats.org/officeDocument/2006/relationships/hyperlink" Target="https://downloads.aap.org/AAP/PDF/Bright%20Futures/bftk_parent_handout_9month.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hyperlink" Target="https://forms.office.com/Pages/ResponsePage.aspx?id=_15qaE-rrUuPOiKiYyRFuTQ6uCUlzyRNmIaNg-y51T5UNUZEWUZUUjlZSTRZT0FPRDJMODhLWE1XVy4u" TargetMode="External"/><Relationship Id="rId2" Type="http://schemas.openxmlformats.org/officeDocument/2006/relationships/notesSlide" Target="../notesSlides/notesSlide29.xml"/><Relationship Id="rId1" Type="http://schemas.openxmlformats.org/officeDocument/2006/relationships/slideLayout" Target="../slideLayouts/slideLayout5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hyperlink" Target="https://forms.office.com/Pages/ResponsePage.aspx?id=_15qaE-rrUuPOiKiYyRFuTQ6uCUlzyRNmIaNg-y51T5UMTFBTVo4VjVaRlg5VEYyQ1FaRkdONk9RQy4u" TargetMode="External"/><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openxmlformats.org/officeDocument/2006/relationships/hyperlink" Target="https://players.brightcove.net/6056665225001/default_default/index.html?videoId=6269633618001" TargetMode="External"/><Relationship Id="rId13" Type="http://schemas.openxmlformats.org/officeDocument/2006/relationships/hyperlink" Target="https://downloads.aap.org/AAP/PDF/Bright%20Futures/BF4_LifelongHealth.pdf" TargetMode="External"/><Relationship Id="rId3" Type="http://schemas.openxmlformats.org/officeDocument/2006/relationships/hyperlink" Target="https://frac.org/wp-content/uploads/FRAC_AAP_Toolkit_2021.pdf" TargetMode="External"/><Relationship Id="rId7" Type="http://schemas.openxmlformats.org/officeDocument/2006/relationships/hyperlink" Target="https://www.aap.org/en/patient-care/food-insecurity/" TargetMode="External"/><Relationship Id="rId12" Type="http://schemas.openxmlformats.org/officeDocument/2006/relationships/hyperlink" Target="https://brightfutures.aap.org/Bright%20Futures%20Documents/BF_IntegrateSDoH_Tipsheet.pdf" TargetMode="External"/><Relationship Id="rId2" Type="http://schemas.openxmlformats.org/officeDocument/2006/relationships/image" Target="../media/image30.png"/><Relationship Id="rId16" Type="http://schemas.openxmlformats.org/officeDocument/2006/relationships/hyperlink" Target="https://downloads.aap.org/AAP/PDF/Bright%20Futures/BF4_HealthyNutrition.pdf" TargetMode="External"/><Relationship Id="rId1" Type="http://schemas.openxmlformats.org/officeDocument/2006/relationships/slideLayout" Target="../slideLayouts/slideLayout52.xml"/><Relationship Id="rId6" Type="http://schemas.openxmlformats.org/officeDocument/2006/relationships/hyperlink" Target="https://www.aap.org/en/patient-care/institute-for-healthy-childhood-weight/building-a-foundation-for-healthy-active-living-cme-modules/" TargetMode="External"/><Relationship Id="rId11" Type="http://schemas.openxmlformats.org/officeDocument/2006/relationships/hyperlink" Target="https://brightfutures.aap.org/materials-and-tools/guidelines-and-pocket-guide/Pages/default.aspx" TargetMode="External"/><Relationship Id="rId5" Type="http://schemas.openxmlformats.org/officeDocument/2006/relationships/hyperlink" Target="https://cssp.org/our-work/project/strengthening-families/" TargetMode="External"/><Relationship Id="rId15" Type="http://schemas.openxmlformats.org/officeDocument/2006/relationships/hyperlink" Target="https://downloads.aap.org/AAP/PDF/Bright%20Futures/BF4_HealthyWeight.pdf" TargetMode="External"/><Relationship Id="rId10" Type="http://schemas.openxmlformats.org/officeDocument/2006/relationships/hyperlink" Target="https://publications.aap.org/pediatrics/article/136/5/e1431/33896/Promoting-Food-Security-for-All-Children" TargetMode="External"/><Relationship Id="rId4" Type="http://schemas.openxmlformats.org/officeDocument/2006/relationships/hyperlink" Target="https://developingchild.harvard.edu/" TargetMode="External"/><Relationship Id="rId9" Type="http://schemas.openxmlformats.org/officeDocument/2006/relationships/hyperlink" Target="https://www.aap.org/en/patient-care/institute-for-healthy-childhood-weight/welcome-to-the-conversations-about-care-podcast/" TargetMode="External"/><Relationship Id="rId14" Type="http://schemas.openxmlformats.org/officeDocument/2006/relationships/hyperlink" Target="https://downloads.aap.org/AAP/PDF/Bright%20Futures/BF4_HealthyDevelopment.pd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publications.aap.org/pediatrics/article/148/2/e2021052582/179805/Preventing-Childhood-Toxic-Stress-Partnering-With" TargetMode="External"/><Relationship Id="rId3" Type="http://schemas.openxmlformats.org/officeDocument/2006/relationships/hyperlink" Target="https://publications.aap.org/pediatrics/article/145/1/e20193449/36971/Promoting-Optimal-Development-Identifying-Infants" TargetMode="External"/><Relationship Id="rId7" Type="http://schemas.openxmlformats.org/officeDocument/2006/relationships/hyperlink" Target="https://www.healthychildren.org/English/Pages/default.aspx" TargetMode="External"/><Relationship Id="rId2" Type="http://schemas.openxmlformats.org/officeDocument/2006/relationships/hyperlink" Target="https://publications.aap.org/pediatrics/article/136/5/e1431/33896/Promoting-Food-Security-for-All-Children" TargetMode="External"/><Relationship Id="rId1" Type="http://schemas.openxmlformats.org/officeDocument/2006/relationships/slideLayout" Target="../slideLayouts/slideLayout52.xml"/><Relationship Id="rId6" Type="http://schemas.openxmlformats.org/officeDocument/2006/relationships/hyperlink" Target="https://www.zerotothree.org/" TargetMode="External"/><Relationship Id="rId5" Type="http://schemas.openxmlformats.org/officeDocument/2006/relationships/hyperlink" Target="https://www.feedingamerica.org/need-help-find-food" TargetMode="External"/><Relationship Id="rId4" Type="http://schemas.openxmlformats.org/officeDocument/2006/relationships/hyperlink" Target="https://publications.aap.org/pediatrics/article/148/2/e2021052582/179805/Preventing-Childhood-Toxic-Stress-Partnering-With?autologincheck=redirect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Text Placeholder 2"/>
          <p:cNvSpPr txBox="1"/>
          <p:nvPr/>
        </p:nvSpPr>
        <p:spPr>
          <a:xfrm>
            <a:off x="441689" y="2288919"/>
            <a:ext cx="8260620" cy="548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spcBef>
                <a:spcPts val="1000"/>
              </a:spcBef>
              <a:defRPr sz="3200" b="1" i="1">
                <a:latin typeface="Arial"/>
                <a:ea typeface="Arial"/>
                <a:cs typeface="Arial"/>
                <a:sym typeface="Arial"/>
              </a:defRPr>
            </a:lvl1pPr>
          </a:lstStyle>
          <a:p>
            <a:r>
              <a:t>Promoting Food Security</a:t>
            </a:r>
          </a:p>
        </p:txBody>
      </p:sp>
      <p:sp>
        <p:nvSpPr>
          <p:cNvPr id="599" name="TextBox 6"/>
          <p:cNvSpPr txBox="1"/>
          <p:nvPr/>
        </p:nvSpPr>
        <p:spPr>
          <a:xfrm>
            <a:off x="1115762" y="2981034"/>
            <a:ext cx="6912476" cy="375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000" i="1">
                <a:latin typeface="Arial"/>
                <a:ea typeface="Arial"/>
                <a:cs typeface="Arial"/>
                <a:sym typeface="Arial"/>
              </a:defRPr>
            </a:lvl1pPr>
          </a:lstStyle>
          <a:p>
            <a:r>
              <a:t>Authors: Austin Han, MD and Robert C. Lee, DO, MS, FAAP</a:t>
            </a:r>
          </a:p>
        </p:txBody>
      </p:sp>
      <p:sp>
        <p:nvSpPr>
          <p:cNvPr id="600" name="Title 1"/>
          <p:cNvSpPr txBox="1">
            <a:spLocks noGrp="1"/>
          </p:cNvSpPr>
          <p:nvPr>
            <p:ph type="title"/>
          </p:nvPr>
        </p:nvSpPr>
        <p:spPr>
          <a:xfrm>
            <a:off x="633412" y="473075"/>
            <a:ext cx="7886701" cy="1814285"/>
          </a:xfrm>
          <a:prstGeom prst="rect">
            <a:avLst/>
          </a:prstGeom>
        </p:spPr>
        <p:txBody>
          <a:bodyPr lIns="45718" tIns="45718" rIns="45718" bIns="45718"/>
          <a:lstStyle/>
          <a:p>
            <a:pPr defTabSz="740662">
              <a:defRPr sz="2500" b="1" i="1"/>
            </a:pPr>
            <a:br/>
            <a:r>
              <a:t>AAP Bright Futures National Center </a:t>
            </a:r>
          </a:p>
          <a:p>
            <a:pPr defTabSz="740662">
              <a:defRPr sz="2500" b="1" i="1"/>
            </a:pPr>
            <a:r>
              <a:t>Bright Futures: Guidelines for Health Supervision of Infants, Children, and Adolescents, 4th Edition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Title 1"/>
          <p:cNvSpPr txBox="1"/>
          <p:nvPr/>
        </p:nvSpPr>
        <p:spPr>
          <a:xfrm>
            <a:off x="-176521" y="769825"/>
            <a:ext cx="9493624" cy="683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200">
                <a:latin typeface="Arial"/>
                <a:ea typeface="Arial"/>
                <a:cs typeface="Arial"/>
                <a:sym typeface="Arial"/>
              </a:defRPr>
            </a:lvl1pPr>
          </a:lstStyle>
          <a:p>
            <a:r>
              <a:t>BF Pre-visit Questionnaire</a:t>
            </a:r>
          </a:p>
        </p:txBody>
      </p:sp>
      <p:pic>
        <p:nvPicPr>
          <p:cNvPr id="664" name="Screen Shot 2023-03-02 at 9.53.18 PM.png" descr="Screen Shot 2023-03-02 at 9.53.18 PM.png"/>
          <p:cNvPicPr>
            <a:picLocks noChangeAspect="1"/>
          </p:cNvPicPr>
          <p:nvPr/>
        </p:nvPicPr>
        <p:blipFill>
          <a:blip r:embed="rId3"/>
          <a:stretch>
            <a:fillRect/>
          </a:stretch>
        </p:blipFill>
        <p:spPr>
          <a:xfrm>
            <a:off x="98202" y="1598140"/>
            <a:ext cx="4422537" cy="4580267"/>
          </a:xfrm>
          <a:prstGeom prst="rect">
            <a:avLst/>
          </a:prstGeom>
          <a:ln w="12700">
            <a:miter lim="400000"/>
          </a:ln>
        </p:spPr>
      </p:pic>
      <p:pic>
        <p:nvPicPr>
          <p:cNvPr id="665" name="Screen Shot 2023-03-02 at 9.56.30 PM.png" descr="Screen Shot 2023-03-02 at 9.56.30 PM.png"/>
          <p:cNvPicPr>
            <a:picLocks noChangeAspect="1"/>
          </p:cNvPicPr>
          <p:nvPr/>
        </p:nvPicPr>
        <p:blipFill>
          <a:blip r:embed="rId4"/>
          <a:stretch>
            <a:fillRect/>
          </a:stretch>
        </p:blipFill>
        <p:spPr>
          <a:xfrm>
            <a:off x="4607450" y="1679923"/>
            <a:ext cx="4422537" cy="3498154"/>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9" name="image4.png" descr="image4.png"/>
          <p:cNvPicPr>
            <a:picLocks noChangeAspect="1"/>
          </p:cNvPicPr>
          <p:nvPr/>
        </p:nvPicPr>
        <p:blipFill>
          <a:blip r:embed="rId3"/>
          <a:stretch>
            <a:fillRect/>
          </a:stretch>
        </p:blipFill>
        <p:spPr>
          <a:xfrm>
            <a:off x="495300" y="1794991"/>
            <a:ext cx="8153400" cy="4171952"/>
          </a:xfrm>
          <a:prstGeom prst="rect">
            <a:avLst/>
          </a:prstGeom>
          <a:ln w="12700">
            <a:miter lim="400000"/>
          </a:ln>
        </p:spPr>
      </p:pic>
      <p:sp>
        <p:nvSpPr>
          <p:cNvPr id="670" name="✔︎"/>
          <p:cNvSpPr txBox="1"/>
          <p:nvPr/>
        </p:nvSpPr>
        <p:spPr>
          <a:xfrm>
            <a:off x="842722" y="2998316"/>
            <a:ext cx="343167" cy="396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400">
                <a:latin typeface="+mj-lt"/>
                <a:ea typeface="+mj-ea"/>
                <a:cs typeface="+mj-cs"/>
                <a:sym typeface="Helvetica"/>
              </a:defRPr>
            </a:lvl1pPr>
          </a:lstStyle>
          <a:p>
            <a:r>
              <a:t>✔</a:t>
            </a:r>
          </a:p>
        </p:txBody>
      </p:sp>
      <p:sp>
        <p:nvSpPr>
          <p:cNvPr id="671" name="Title 1"/>
          <p:cNvSpPr txBox="1"/>
          <p:nvPr/>
        </p:nvSpPr>
        <p:spPr>
          <a:xfrm>
            <a:off x="-176521" y="769825"/>
            <a:ext cx="9493624" cy="683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914400">
              <a:lnSpc>
                <a:spcPct val="90000"/>
              </a:lnSpc>
              <a:defRPr sz="4200">
                <a:latin typeface="Arial"/>
                <a:ea typeface="Arial"/>
                <a:cs typeface="Arial"/>
                <a:sym typeface="Arial"/>
              </a:defRPr>
            </a:pPr>
            <a:r>
              <a:t>Hunger Vital Sign</a:t>
            </a:r>
            <a:r>
              <a:rPr baseline="31999"/>
              <a:t>TM</a:t>
            </a:r>
          </a:p>
        </p:txBody>
      </p:sp>
      <p:sp>
        <p:nvSpPr>
          <p:cNvPr id="672" name="TextBox 5"/>
          <p:cNvSpPr txBox="1"/>
          <p:nvPr/>
        </p:nvSpPr>
        <p:spPr>
          <a:xfrm>
            <a:off x="247924" y="6159510"/>
            <a:ext cx="4949451" cy="492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400">
                <a:latin typeface="Arial"/>
                <a:ea typeface="Arial"/>
                <a:cs typeface="Arial"/>
                <a:sym typeface="Arial"/>
              </a:defRPr>
            </a:pPr>
            <a:r>
              <a:t>Source: </a:t>
            </a:r>
            <a:r>
              <a:rPr u="sng">
                <a:solidFill>
                  <a:srgbClr val="0000FF"/>
                </a:solidFill>
                <a:uFill>
                  <a:solidFill>
                    <a:srgbClr val="0000FF"/>
                  </a:solidFill>
                </a:uFill>
                <a:hlinkClick r:id="rId4"/>
              </a:rPr>
              <a:t>https://childrenshealthwatch.org/public-policy/hunger-vital-sign/</a:t>
            </a:r>
          </a:p>
        </p:txBody>
      </p:sp>
      <p:sp>
        <p:nvSpPr>
          <p:cNvPr id="673" name="✔︎"/>
          <p:cNvSpPr txBox="1"/>
          <p:nvPr/>
        </p:nvSpPr>
        <p:spPr>
          <a:xfrm>
            <a:off x="2368209" y="4212266"/>
            <a:ext cx="343167" cy="396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400">
                <a:latin typeface="+mj-lt"/>
                <a:ea typeface="+mj-ea"/>
                <a:cs typeface="+mj-cs"/>
                <a:sym typeface="Helvetica"/>
              </a:defRPr>
            </a:lvl1pPr>
          </a:lstStyle>
          <a:p>
            <a:r>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Content Placeholder 3"/>
          <p:cNvSpPr txBox="1">
            <a:spLocks noGrp="1"/>
          </p:cNvSpPr>
          <p:nvPr>
            <p:ph type="body" sz="quarter" idx="1"/>
          </p:nvPr>
        </p:nvSpPr>
        <p:spPr>
          <a:xfrm>
            <a:off x="1011569" y="1787036"/>
            <a:ext cx="7117444" cy="1641964"/>
          </a:xfrm>
          <a:prstGeom prst="rect">
            <a:avLst/>
          </a:prstGeom>
          <a:solidFill>
            <a:srgbClr val="FFFFFF"/>
          </a:solidFill>
        </p:spPr>
        <p:txBody>
          <a:bodyPr/>
          <a:lstStyle/>
          <a:p>
            <a:pPr marL="76200" indent="-114300">
              <a:lnSpc>
                <a:spcPct val="100000"/>
              </a:lnSpc>
              <a:buSzTx/>
              <a:buNone/>
              <a:defRPr sz="2200"/>
            </a:pPr>
            <a:r>
              <a:t>Based on the infant’s history, physical exam, pre-visit questionnaire, Hunger Vital Sign</a:t>
            </a:r>
            <a:r>
              <a:rPr baseline="31999"/>
              <a:t>TM</a:t>
            </a:r>
            <a:r>
              <a:t>, developmental screening responses, what </a:t>
            </a:r>
            <a:r>
              <a:rPr>
                <a:solidFill>
                  <a:srgbClr val="FF0000"/>
                </a:solidFill>
              </a:rPr>
              <a:t>red flags </a:t>
            </a:r>
            <a:r>
              <a:t>should the clinician focus on and why?</a:t>
            </a:r>
          </a:p>
        </p:txBody>
      </p:sp>
      <p:sp>
        <p:nvSpPr>
          <p:cNvPr id="678" name="Title 1"/>
          <p:cNvSpPr txBox="1"/>
          <p:nvPr/>
        </p:nvSpPr>
        <p:spPr>
          <a:xfrm>
            <a:off x="367384" y="769407"/>
            <a:ext cx="8405815" cy="708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t>Self-Assessment</a:t>
            </a:r>
          </a:p>
        </p:txBody>
      </p:sp>
      <p:grpSp>
        <p:nvGrpSpPr>
          <p:cNvPr id="681" name="Group 1"/>
          <p:cNvGrpSpPr/>
          <p:nvPr/>
        </p:nvGrpSpPr>
        <p:grpSpPr>
          <a:xfrm>
            <a:off x="4980924" y="3475611"/>
            <a:ext cx="2472493" cy="2472490"/>
            <a:chOff x="-1" y="0"/>
            <a:chExt cx="2472492" cy="2472489"/>
          </a:xfrm>
        </p:grpSpPr>
        <p:pic>
          <p:nvPicPr>
            <p:cNvPr id="679" name="Graphic 4" descr="Graphic 4"/>
            <p:cNvPicPr>
              <a:picLocks noChangeAspect="1"/>
            </p:cNvPicPr>
            <p:nvPr/>
          </p:nvPicPr>
          <p:blipFill>
            <a:blip r:embed="rId3"/>
            <a:stretch>
              <a:fillRect/>
            </a:stretch>
          </p:blipFill>
          <p:spPr>
            <a:xfrm>
              <a:off x="-1" y="0"/>
              <a:ext cx="2472492" cy="2472489"/>
            </a:xfrm>
            <a:prstGeom prst="rect">
              <a:avLst/>
            </a:prstGeom>
            <a:ln w="12700" cap="flat">
              <a:noFill/>
              <a:miter lim="400000"/>
            </a:ln>
            <a:effectLst/>
          </p:spPr>
        </p:pic>
        <p:sp>
          <p:nvSpPr>
            <p:cNvPr id="680" name="Rectangle 8"/>
            <p:cNvSpPr txBox="1"/>
            <p:nvPr/>
          </p:nvSpPr>
          <p:spPr>
            <a:xfrm>
              <a:off x="799736" y="236750"/>
              <a:ext cx="421924" cy="7909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gn="ctr">
                <a:defRPr sz="5400">
                  <a:effectLst>
                    <a:outerShdw blurRad="38100" dist="19050" dir="2700000" rotWithShape="0">
                      <a:srgbClr val="000000">
                        <a:alpha val="40000"/>
                      </a:srgbClr>
                    </a:outerShdw>
                  </a:effectLst>
                </a:defRPr>
              </a:lvl1pPr>
            </a:lstStyle>
            <a:p>
              <a:r>
                <a:rPr dirty="0"/>
                <a:t>?</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Content Placeholder 3"/>
          <p:cNvSpPr txBox="1">
            <a:spLocks noGrp="1"/>
          </p:cNvSpPr>
          <p:nvPr>
            <p:ph type="body" sz="half" idx="1"/>
          </p:nvPr>
        </p:nvSpPr>
        <p:spPr>
          <a:xfrm>
            <a:off x="1011569" y="1787036"/>
            <a:ext cx="7117444" cy="1832987"/>
          </a:xfrm>
          <a:prstGeom prst="rect">
            <a:avLst/>
          </a:prstGeom>
          <a:solidFill>
            <a:srgbClr val="FFFFFF"/>
          </a:solidFill>
        </p:spPr>
        <p:txBody>
          <a:bodyPr/>
          <a:lstStyle/>
          <a:p>
            <a:pPr marL="220578" indent="-220578">
              <a:lnSpc>
                <a:spcPct val="100000"/>
              </a:lnSpc>
              <a:buFontTx/>
              <a:defRPr sz="2200"/>
            </a:pPr>
            <a:r>
              <a:t>Parental concern about feeding</a:t>
            </a:r>
          </a:p>
          <a:p>
            <a:pPr marL="220578" indent="-220578">
              <a:lnSpc>
                <a:spcPct val="100000"/>
              </a:lnSpc>
              <a:buFontTx/>
              <a:defRPr sz="2200"/>
            </a:pPr>
            <a:r>
              <a:t>Low weight</a:t>
            </a:r>
          </a:p>
          <a:p>
            <a:pPr marL="220578" indent="-220578">
              <a:lnSpc>
                <a:spcPct val="100000"/>
              </a:lnSpc>
              <a:buFontTx/>
              <a:defRPr sz="2200"/>
            </a:pPr>
            <a:r>
              <a:t>Feeding practices</a:t>
            </a:r>
          </a:p>
          <a:p>
            <a:pPr marL="220578" indent="-220578">
              <a:lnSpc>
                <a:spcPct val="100000"/>
              </a:lnSpc>
              <a:buFontTx/>
              <a:defRPr sz="2200"/>
            </a:pPr>
            <a:r>
              <a:t>Positive screen on Hunger Vital Sign</a:t>
            </a:r>
            <a:r>
              <a:rPr baseline="31999"/>
              <a:t>TM</a:t>
            </a:r>
          </a:p>
        </p:txBody>
      </p:sp>
      <p:sp>
        <p:nvSpPr>
          <p:cNvPr id="686" name="Title 1"/>
          <p:cNvSpPr txBox="1"/>
          <p:nvPr/>
        </p:nvSpPr>
        <p:spPr>
          <a:xfrm>
            <a:off x="367384" y="769407"/>
            <a:ext cx="8405815" cy="708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t>Self-Assessment</a:t>
            </a:r>
          </a:p>
        </p:txBody>
      </p:sp>
      <p:pic>
        <p:nvPicPr>
          <p:cNvPr id="687" name="Graphic 4" descr="Graphic 4"/>
          <p:cNvPicPr>
            <a:picLocks noChangeAspect="1"/>
          </p:cNvPicPr>
          <p:nvPr/>
        </p:nvPicPr>
        <p:blipFill>
          <a:blip r:embed="rId3"/>
          <a:stretch>
            <a:fillRect/>
          </a:stretch>
        </p:blipFill>
        <p:spPr>
          <a:xfrm>
            <a:off x="4980924" y="3475611"/>
            <a:ext cx="2472493" cy="2472490"/>
          </a:xfrm>
          <a:prstGeom prst="rect">
            <a:avLst/>
          </a:prstGeom>
          <a:ln w="12700" cap="flat">
            <a:noFill/>
            <a:miter lim="400000"/>
          </a:ln>
          <a:effectLst/>
        </p:spPr>
      </p:pic>
      <p:sp>
        <p:nvSpPr>
          <p:cNvPr id="8" name="Rectangle 8"/>
          <p:cNvSpPr txBox="1"/>
          <p:nvPr/>
        </p:nvSpPr>
        <p:spPr>
          <a:xfrm>
            <a:off x="5801373" y="3712361"/>
            <a:ext cx="327493" cy="7909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gn="ctr">
              <a:defRPr sz="5400">
                <a:effectLst>
                  <a:outerShdw blurRad="38100" dist="19050" dir="2700000" rotWithShape="0">
                    <a:srgbClr val="000000">
                      <a:alpha val="40000"/>
                    </a:srgbClr>
                  </a:outerShdw>
                </a:effectLst>
              </a:defRPr>
            </a:lvl1pPr>
          </a:lstStyle>
          <a:p>
            <a:r>
              <a:rPr dirty="0"/>
              <a: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TextBox 5"/>
          <p:cNvSpPr txBox="1"/>
          <p:nvPr/>
        </p:nvSpPr>
        <p:spPr>
          <a:xfrm>
            <a:off x="247924" y="6159510"/>
            <a:ext cx="4949451" cy="288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400">
                <a:latin typeface="Arial"/>
                <a:ea typeface="Arial"/>
                <a:cs typeface="Arial"/>
                <a:sym typeface="Arial"/>
              </a:defRPr>
            </a:pPr>
            <a:r>
              <a:t>Source: </a:t>
            </a:r>
            <a:r>
              <a:rPr i="1" u="sng">
                <a:solidFill>
                  <a:srgbClr val="0000FF"/>
                </a:solidFill>
                <a:uFill>
                  <a:solidFill>
                    <a:srgbClr val="0000FF"/>
                  </a:solidFill>
                </a:uFill>
                <a:hlinkClick r:id="rId3"/>
              </a:rPr>
              <a:t>Bright Futures Guidelines</a:t>
            </a:r>
            <a:r>
              <a:rPr u="sng">
                <a:solidFill>
                  <a:srgbClr val="0000FF"/>
                </a:solidFill>
                <a:uFill>
                  <a:solidFill>
                    <a:srgbClr val="0000FF"/>
                  </a:solidFill>
                </a:uFill>
                <a:hlinkClick r:id="rId3"/>
              </a:rPr>
              <a:t>, 4th Edition: Infancy Visits</a:t>
            </a:r>
          </a:p>
        </p:txBody>
      </p:sp>
      <p:pic>
        <p:nvPicPr>
          <p:cNvPr id="694" name="Screen Shot 2023-03-02 at 9.48.56 PM.png" descr="Screen Shot 2023-03-02 at 9.48.56 PM.png"/>
          <p:cNvPicPr>
            <a:picLocks noChangeAspect="1"/>
          </p:cNvPicPr>
          <p:nvPr/>
        </p:nvPicPr>
        <p:blipFill>
          <a:blip r:embed="rId4"/>
          <a:stretch>
            <a:fillRect/>
          </a:stretch>
        </p:blipFill>
        <p:spPr>
          <a:xfrm>
            <a:off x="1281705" y="1256701"/>
            <a:ext cx="6580590" cy="4271206"/>
          </a:xfrm>
          <a:prstGeom prst="rect">
            <a:avLst/>
          </a:prstGeom>
          <a:ln w="12700">
            <a:miter lim="400000"/>
          </a:ln>
        </p:spPr>
      </p:pic>
      <p:sp>
        <p:nvSpPr>
          <p:cNvPr id="695" name="Right Arrow 7"/>
          <p:cNvSpPr/>
          <p:nvPr/>
        </p:nvSpPr>
        <p:spPr>
          <a:xfrm>
            <a:off x="1123634" y="3776914"/>
            <a:ext cx="492270" cy="377373"/>
          </a:xfrm>
          <a:prstGeom prst="rightArrow">
            <a:avLst>
              <a:gd name="adj1" fmla="val 50000"/>
              <a:gd name="adj2" fmla="val 50000"/>
            </a:avLst>
          </a:prstGeom>
          <a:solidFill>
            <a:srgbClr val="FFFF00"/>
          </a:solidFill>
          <a:ln w="25400">
            <a:solidFill>
              <a:schemeClr val="accent1"/>
            </a:solidFill>
          </a:ln>
        </p:spPr>
        <p:txBody>
          <a:bodyPr lIns="45718" tIns="45718" rIns="45718" bIns="45718" anchor="ctr"/>
          <a:lstStyle/>
          <a:p>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Title 1"/>
          <p:cNvSpPr txBox="1"/>
          <p:nvPr/>
        </p:nvSpPr>
        <p:spPr>
          <a:xfrm>
            <a:off x="-176521" y="769825"/>
            <a:ext cx="9493624" cy="683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200">
                <a:latin typeface="Arial"/>
                <a:ea typeface="Arial"/>
                <a:cs typeface="Arial"/>
                <a:sym typeface="Arial"/>
              </a:defRPr>
            </a:lvl1pPr>
          </a:lstStyle>
          <a:p>
            <a:r>
              <a:t>Risk Factor for Food Insecurity</a:t>
            </a:r>
          </a:p>
        </p:txBody>
      </p:sp>
      <p:sp>
        <p:nvSpPr>
          <p:cNvPr id="700" name="TextBox 1"/>
          <p:cNvSpPr txBox="1"/>
          <p:nvPr/>
        </p:nvSpPr>
        <p:spPr>
          <a:xfrm>
            <a:off x="247924" y="6159510"/>
            <a:ext cx="4949451" cy="492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400">
                <a:latin typeface="Arial"/>
                <a:ea typeface="Arial"/>
                <a:cs typeface="Arial"/>
                <a:sym typeface="Arial"/>
              </a:defRPr>
            </a:pPr>
            <a:r>
              <a:t>Source: </a:t>
            </a:r>
            <a:r>
              <a:rPr i="1"/>
              <a:t>Screen and Intervene: A Toolkit for Pediatricians to </a:t>
            </a:r>
          </a:p>
          <a:p>
            <a:pPr>
              <a:defRPr sz="1400" i="1">
                <a:latin typeface="Arial"/>
                <a:ea typeface="Arial"/>
                <a:cs typeface="Arial"/>
                <a:sym typeface="Arial"/>
              </a:defRPr>
            </a:pPr>
            <a:r>
              <a:t>Address Food Insecurity</a:t>
            </a:r>
          </a:p>
        </p:txBody>
      </p:sp>
      <p:sp>
        <p:nvSpPr>
          <p:cNvPr id="701" name="Rate of food security in 2019 were statistically significantly higher than the national average of 10.5% for the following households:…"/>
          <p:cNvSpPr txBox="1">
            <a:spLocks noGrp="1"/>
          </p:cNvSpPr>
          <p:nvPr>
            <p:ph type="body" idx="1"/>
          </p:nvPr>
        </p:nvSpPr>
        <p:spPr>
          <a:xfrm>
            <a:off x="615392" y="1785844"/>
            <a:ext cx="7677709" cy="4041236"/>
          </a:xfrm>
          <a:prstGeom prst="rect">
            <a:avLst/>
          </a:prstGeom>
        </p:spPr>
        <p:txBody>
          <a:bodyPr/>
          <a:lstStyle/>
          <a:p>
            <a:pPr indent="-457200">
              <a:lnSpc>
                <a:spcPct val="100000"/>
              </a:lnSpc>
              <a:buSzTx/>
              <a:buNone/>
              <a:defRPr sz="2100"/>
            </a:pPr>
            <a:r>
              <a:rPr dirty="0"/>
              <a:t>Rate of food security in 2019 were statistically significantly higher than the national average of 10.5% for the following households:</a:t>
            </a:r>
          </a:p>
          <a:p>
            <a:pPr marL="685800" lvl="1" indent="-228600">
              <a:lnSpc>
                <a:spcPct val="100000"/>
              </a:lnSpc>
              <a:defRPr sz="2100"/>
            </a:pPr>
            <a:r>
              <a:rPr dirty="0"/>
              <a:t>all households with children</a:t>
            </a:r>
          </a:p>
          <a:p>
            <a:pPr marL="685800" lvl="1" indent="-228600">
              <a:lnSpc>
                <a:spcPct val="100000"/>
              </a:lnSpc>
              <a:defRPr sz="2100"/>
            </a:pPr>
            <a:r>
              <a:rPr dirty="0"/>
              <a:t>household that include a child &lt;6 y</a:t>
            </a:r>
            <a:r>
              <a:rPr lang="en-US" dirty="0"/>
              <a:t>ea</a:t>
            </a:r>
            <a:r>
              <a:rPr dirty="0"/>
              <a:t>rs old</a:t>
            </a:r>
          </a:p>
          <a:p>
            <a:pPr marL="685800" lvl="1" indent="-228600">
              <a:lnSpc>
                <a:spcPct val="100000"/>
              </a:lnSpc>
              <a:defRPr sz="2100"/>
            </a:pPr>
            <a:r>
              <a:rPr dirty="0"/>
              <a:t>households headed by single parent or caregiver</a:t>
            </a:r>
          </a:p>
          <a:p>
            <a:pPr marL="685800" lvl="1" indent="-228600">
              <a:lnSpc>
                <a:spcPct val="100000"/>
              </a:lnSpc>
              <a:defRPr sz="2100"/>
            </a:pPr>
            <a:r>
              <a:rPr dirty="0"/>
              <a:t>Black and Hispanic/Latino households</a:t>
            </a:r>
          </a:p>
          <a:p>
            <a:pPr marL="685800" lvl="1" indent="-228600">
              <a:lnSpc>
                <a:spcPct val="100000"/>
              </a:lnSpc>
              <a:defRPr sz="2100"/>
            </a:pPr>
            <a:r>
              <a:rPr dirty="0"/>
              <a:t>households with incomes below 185% of the federal poverty line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Title 1"/>
          <p:cNvSpPr txBox="1"/>
          <p:nvPr/>
        </p:nvSpPr>
        <p:spPr>
          <a:xfrm>
            <a:off x="-176521" y="769825"/>
            <a:ext cx="9493624" cy="683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200">
                <a:latin typeface="Arial"/>
                <a:ea typeface="Arial"/>
                <a:cs typeface="Arial"/>
                <a:sym typeface="Arial"/>
              </a:defRPr>
            </a:lvl1pPr>
          </a:lstStyle>
          <a:p>
            <a:r>
              <a:t>Adverse Health Outcomes</a:t>
            </a:r>
          </a:p>
        </p:txBody>
      </p:sp>
      <p:sp>
        <p:nvSpPr>
          <p:cNvPr id="706" name="TextBox 1"/>
          <p:cNvSpPr txBox="1"/>
          <p:nvPr/>
        </p:nvSpPr>
        <p:spPr>
          <a:xfrm>
            <a:off x="247924" y="6159510"/>
            <a:ext cx="4949451" cy="492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400">
                <a:latin typeface="Arial"/>
                <a:ea typeface="Arial"/>
                <a:cs typeface="Arial"/>
                <a:sym typeface="Arial"/>
              </a:defRPr>
            </a:pPr>
            <a:r>
              <a:t>Source: </a:t>
            </a:r>
            <a:r>
              <a:rPr i="1"/>
              <a:t>Screen and Intervene: A Toolkit for Pediatricians to </a:t>
            </a:r>
          </a:p>
          <a:p>
            <a:pPr>
              <a:defRPr sz="1400" i="1">
                <a:latin typeface="Arial"/>
                <a:ea typeface="Arial"/>
                <a:cs typeface="Arial"/>
                <a:sym typeface="Arial"/>
              </a:defRPr>
            </a:pPr>
            <a:r>
              <a:t>Address Food Insecurity</a:t>
            </a:r>
          </a:p>
        </p:txBody>
      </p:sp>
      <p:sp>
        <p:nvSpPr>
          <p:cNvPr id="707" name="Newborns with food insecurity are more likely to experience birth defects, birth complications, or low birth weight.…"/>
          <p:cNvSpPr txBox="1">
            <a:spLocks noGrp="1"/>
          </p:cNvSpPr>
          <p:nvPr>
            <p:ph type="body" idx="1"/>
          </p:nvPr>
        </p:nvSpPr>
        <p:spPr>
          <a:xfrm>
            <a:off x="615392" y="1785844"/>
            <a:ext cx="7677709" cy="4041236"/>
          </a:xfrm>
          <a:prstGeom prst="rect">
            <a:avLst/>
          </a:prstGeom>
        </p:spPr>
        <p:txBody>
          <a:bodyPr/>
          <a:lstStyle/>
          <a:p>
            <a:pPr marL="210551" indent="-210551">
              <a:lnSpc>
                <a:spcPct val="100000"/>
              </a:lnSpc>
              <a:buFontTx/>
              <a:defRPr sz="2100"/>
            </a:pPr>
            <a:r>
              <a:t>Newborns with food insecurity are more likely to experience birth defects, birth complications, or low birth weight.</a:t>
            </a:r>
          </a:p>
          <a:p>
            <a:pPr marL="210551" indent="-210551">
              <a:lnSpc>
                <a:spcPct val="100000"/>
              </a:lnSpc>
              <a:buFontTx/>
              <a:defRPr sz="2100"/>
            </a:pPr>
            <a:r>
              <a:t>Children (4-36 mos) who live in low-income households with food insecurity may have higher rates of developmental problems.</a:t>
            </a:r>
          </a:p>
          <a:p>
            <a:pPr marL="210551" indent="-210551">
              <a:lnSpc>
                <a:spcPct val="100000"/>
              </a:lnSpc>
              <a:buFontTx/>
              <a:defRPr sz="2100"/>
            </a:pPr>
            <a:r>
              <a:t>Food insecurity is linked with lower cognitive indicators, dysregulated behaviors, and emotional distress.</a:t>
            </a:r>
          </a:p>
          <a:p>
            <a:pPr marL="210551" indent="-210551">
              <a:lnSpc>
                <a:spcPct val="100000"/>
              </a:lnSpc>
              <a:buFontTx/>
              <a:defRPr sz="2100"/>
            </a:pPr>
            <a:r>
              <a:t>Children with food insecurity are more likely to be have overall worse general health, increased ED utilization, and higher rate of forgone medical care.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Title 1"/>
          <p:cNvSpPr txBox="1"/>
          <p:nvPr/>
        </p:nvSpPr>
        <p:spPr>
          <a:xfrm>
            <a:off x="-176521" y="769825"/>
            <a:ext cx="9493624" cy="683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200">
                <a:latin typeface="Arial"/>
                <a:ea typeface="Arial"/>
                <a:cs typeface="Arial"/>
                <a:sym typeface="Arial"/>
              </a:defRPr>
            </a:lvl1pPr>
          </a:lstStyle>
          <a:p>
            <a:r>
              <a:t>Nutritional Deficiencies</a:t>
            </a:r>
          </a:p>
        </p:txBody>
      </p:sp>
      <p:sp>
        <p:nvSpPr>
          <p:cNvPr id="712" name="TextBox 1"/>
          <p:cNvSpPr txBox="1"/>
          <p:nvPr/>
        </p:nvSpPr>
        <p:spPr>
          <a:xfrm>
            <a:off x="247924" y="6159510"/>
            <a:ext cx="4949451" cy="492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400">
                <a:latin typeface="Arial"/>
                <a:ea typeface="Arial"/>
                <a:cs typeface="Arial"/>
                <a:sym typeface="Arial"/>
              </a:defRPr>
            </a:pPr>
            <a:r>
              <a:t>Source: </a:t>
            </a:r>
            <a:r>
              <a:rPr i="1"/>
              <a:t>Screen and Intervene: A Toolkit for Pediatricians to </a:t>
            </a:r>
          </a:p>
          <a:p>
            <a:pPr>
              <a:defRPr sz="1400" i="1">
                <a:latin typeface="Arial"/>
                <a:ea typeface="Arial"/>
                <a:cs typeface="Arial"/>
                <a:sym typeface="Arial"/>
              </a:defRPr>
            </a:pPr>
            <a:r>
              <a:t>Address Food Insecurity</a:t>
            </a:r>
          </a:p>
        </p:txBody>
      </p:sp>
      <p:sp>
        <p:nvSpPr>
          <p:cNvPr id="713" name="Children who are experiencing food insecurity may present signs of nutritional deficiencies that can manifest in the following ways:…"/>
          <p:cNvSpPr txBox="1">
            <a:spLocks noGrp="1"/>
          </p:cNvSpPr>
          <p:nvPr>
            <p:ph type="body" idx="1"/>
          </p:nvPr>
        </p:nvSpPr>
        <p:spPr>
          <a:xfrm>
            <a:off x="615392" y="1785844"/>
            <a:ext cx="7677709" cy="4348248"/>
          </a:xfrm>
          <a:prstGeom prst="rect">
            <a:avLst/>
          </a:prstGeom>
        </p:spPr>
        <p:txBody>
          <a:bodyPr/>
          <a:lstStyle/>
          <a:p>
            <a:pPr marL="0" indent="0" defTabSz="905255">
              <a:lnSpc>
                <a:spcPct val="100000"/>
              </a:lnSpc>
              <a:spcBef>
                <a:spcPts val="900"/>
              </a:spcBef>
              <a:buSzTx/>
              <a:buNone/>
              <a:defRPr sz="2000"/>
            </a:pPr>
            <a:r>
              <a:rPr dirty="0"/>
              <a:t>Children who are experiencing food insecurity may present signs of nutritional deficiencies that can manifest in the following ways:</a:t>
            </a:r>
          </a:p>
          <a:p>
            <a:pPr marL="678941" lvl="1" indent="-226313" defTabSz="905255">
              <a:lnSpc>
                <a:spcPct val="100000"/>
              </a:lnSpc>
              <a:spcBef>
                <a:spcPts val="900"/>
              </a:spcBef>
              <a:defRPr sz="2000"/>
            </a:pPr>
            <a:r>
              <a:rPr dirty="0"/>
              <a:t>developmental delay</a:t>
            </a:r>
          </a:p>
          <a:p>
            <a:pPr marL="678941" lvl="1" indent="-226313" defTabSz="905255">
              <a:lnSpc>
                <a:spcPct val="100000"/>
              </a:lnSpc>
              <a:spcBef>
                <a:spcPts val="900"/>
              </a:spcBef>
              <a:defRPr sz="2000"/>
            </a:pPr>
            <a:r>
              <a:rPr dirty="0"/>
              <a:t>behavioral problems</a:t>
            </a:r>
          </a:p>
          <a:p>
            <a:pPr marL="678941" lvl="1" indent="-226313" defTabSz="905255">
              <a:lnSpc>
                <a:spcPct val="100000"/>
              </a:lnSpc>
              <a:spcBef>
                <a:spcPts val="900"/>
              </a:spcBef>
              <a:defRPr sz="2000"/>
            </a:pPr>
            <a:r>
              <a:rPr dirty="0"/>
              <a:t>depression, anxiety or stress</a:t>
            </a:r>
          </a:p>
          <a:p>
            <a:pPr marL="678941" lvl="1" indent="-226313" defTabSz="905255">
              <a:lnSpc>
                <a:spcPct val="100000"/>
              </a:lnSpc>
              <a:spcBef>
                <a:spcPts val="900"/>
              </a:spcBef>
              <a:defRPr sz="2000"/>
            </a:pPr>
            <a:r>
              <a:rPr dirty="0"/>
              <a:t>iron deficiency anemia or other nutritional deficiencies</a:t>
            </a:r>
          </a:p>
          <a:p>
            <a:pPr marL="678941" lvl="1" indent="-226313" defTabSz="905255">
              <a:lnSpc>
                <a:spcPct val="100000"/>
              </a:lnSpc>
              <a:spcBef>
                <a:spcPts val="900"/>
              </a:spcBef>
              <a:defRPr sz="2000"/>
            </a:pPr>
            <a:r>
              <a:rPr dirty="0"/>
              <a:t>underweight or overweight</a:t>
            </a:r>
          </a:p>
          <a:p>
            <a:pPr marL="678941" lvl="1" indent="-226313" defTabSz="905255">
              <a:lnSpc>
                <a:spcPct val="100000"/>
              </a:lnSpc>
              <a:spcBef>
                <a:spcPts val="900"/>
              </a:spcBef>
              <a:defRPr sz="2000"/>
            </a:pPr>
            <a:r>
              <a:rPr dirty="0"/>
              <a:t>slow growth</a:t>
            </a:r>
          </a:p>
          <a:p>
            <a:pPr marL="678941" lvl="1" indent="-226313" defTabSz="905255">
              <a:lnSpc>
                <a:spcPct val="100000"/>
              </a:lnSpc>
              <a:spcBef>
                <a:spcPts val="900"/>
              </a:spcBef>
              <a:defRPr sz="2000"/>
            </a:pPr>
            <a:r>
              <a:rPr dirty="0"/>
              <a:t>inappropriate feeding practices</a:t>
            </a:r>
          </a:p>
          <a:p>
            <a:pPr marL="678941" lvl="1" indent="-226313" defTabSz="905255">
              <a:lnSpc>
                <a:spcPct val="100000"/>
              </a:lnSpc>
              <a:spcBef>
                <a:spcPts val="900"/>
              </a:spcBef>
              <a:defRPr sz="2000"/>
            </a:pPr>
            <a:r>
              <a:rPr dirty="0"/>
              <a:t>dental caries</a:t>
            </a:r>
          </a:p>
        </p:txBody>
      </p:sp>
      <p:sp>
        <p:nvSpPr>
          <p:cNvPr id="714" name="Right Arrow 7"/>
          <p:cNvSpPr/>
          <p:nvPr/>
        </p:nvSpPr>
        <p:spPr>
          <a:xfrm>
            <a:off x="753128" y="4213025"/>
            <a:ext cx="492269" cy="377373"/>
          </a:xfrm>
          <a:prstGeom prst="rightArrow">
            <a:avLst>
              <a:gd name="adj1" fmla="val 50000"/>
              <a:gd name="adj2" fmla="val 50000"/>
            </a:avLst>
          </a:prstGeom>
          <a:solidFill>
            <a:srgbClr val="FFFF00"/>
          </a:solidFill>
          <a:ln w="25400">
            <a:solidFill>
              <a:schemeClr val="accent1"/>
            </a:solidFill>
          </a:ln>
        </p:spPr>
        <p:txBody>
          <a:bodyPr lIns="45718" tIns="45718" rIns="45718" bIns="45718" anchor="ctr"/>
          <a:lstStyle/>
          <a:p>
            <a:endParaRPr/>
          </a:p>
        </p:txBody>
      </p:sp>
      <p:sp>
        <p:nvSpPr>
          <p:cNvPr id="715" name="Right Arrow 7"/>
          <p:cNvSpPr/>
          <p:nvPr/>
        </p:nvSpPr>
        <p:spPr>
          <a:xfrm>
            <a:off x="753127" y="5047664"/>
            <a:ext cx="492269" cy="377373"/>
          </a:xfrm>
          <a:prstGeom prst="rightArrow">
            <a:avLst>
              <a:gd name="adj1" fmla="val 50000"/>
              <a:gd name="adj2" fmla="val 50000"/>
            </a:avLst>
          </a:prstGeom>
          <a:solidFill>
            <a:srgbClr val="FFFF00"/>
          </a:solidFill>
          <a:ln w="25400">
            <a:solidFill>
              <a:schemeClr val="accent1"/>
            </a:solidFill>
          </a:ln>
        </p:spPr>
        <p:txBody>
          <a:bodyPr lIns="45718" tIns="45718" rIns="45718" bIns="45718" anchor="ctr"/>
          <a:lstStyle/>
          <a:p>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 name="Content Placeholder 13" descr="Content Placeholder 13"/>
          <p:cNvPicPr>
            <a:picLocks noChangeAspect="1"/>
          </p:cNvPicPr>
          <p:nvPr/>
        </p:nvPicPr>
        <p:blipFill>
          <a:blip r:embed="rId3"/>
          <a:stretch>
            <a:fillRect/>
          </a:stretch>
        </p:blipFill>
        <p:spPr>
          <a:xfrm>
            <a:off x="7566428" y="1613274"/>
            <a:ext cx="961381" cy="4351338"/>
          </a:xfrm>
          <a:prstGeom prst="rect">
            <a:avLst/>
          </a:prstGeom>
          <a:ln w="12700">
            <a:miter lim="400000"/>
          </a:ln>
        </p:spPr>
      </p:pic>
      <p:grpSp>
        <p:nvGrpSpPr>
          <p:cNvPr id="722" name="Content Placeholder 3"/>
          <p:cNvGrpSpPr/>
          <p:nvPr/>
        </p:nvGrpSpPr>
        <p:grpSpPr>
          <a:xfrm>
            <a:off x="556045" y="1869829"/>
            <a:ext cx="6293001" cy="3335076"/>
            <a:chOff x="0" y="0"/>
            <a:chExt cx="6292999" cy="3335075"/>
          </a:xfrm>
        </p:grpSpPr>
        <p:sp>
          <p:nvSpPr>
            <p:cNvPr id="720" name="Rectangle"/>
            <p:cNvSpPr/>
            <p:nvPr/>
          </p:nvSpPr>
          <p:spPr>
            <a:xfrm>
              <a:off x="-1" y="-1"/>
              <a:ext cx="6293001" cy="3335077"/>
            </a:xfrm>
            <a:prstGeom prst="rect">
              <a:avLst/>
            </a:prstGeom>
            <a:solidFill>
              <a:srgbClr val="FFFFFF"/>
            </a:solidFill>
            <a:ln w="12700" cap="flat">
              <a:noFill/>
              <a:miter lim="400000"/>
            </a:ln>
            <a:effectLst/>
          </p:spPr>
          <p:txBody>
            <a:bodyPr wrap="square" lIns="45718" tIns="45718" rIns="45718" bIns="45718" numCol="1" anchor="t">
              <a:noAutofit/>
            </a:bodyPr>
            <a:lstStyle/>
            <a:p>
              <a:pPr defTabSz="914400">
                <a:spcBef>
                  <a:spcPts val="1000"/>
                </a:spcBef>
                <a:defRPr sz="2200">
                  <a:uFill>
                    <a:solidFill>
                      <a:srgbClr val="000000"/>
                    </a:solidFill>
                  </a:uFill>
                  <a:latin typeface="Arial"/>
                  <a:ea typeface="Arial"/>
                  <a:cs typeface="Arial"/>
                  <a:sym typeface="Arial"/>
                </a:defRPr>
              </a:pPr>
              <a:endParaRPr/>
            </a:p>
          </p:txBody>
        </p:sp>
        <p:sp>
          <p:nvSpPr>
            <p:cNvPr id="721" name="Knowledge Questions…"/>
            <p:cNvSpPr txBox="1"/>
            <p:nvPr/>
          </p:nvSpPr>
          <p:spPr>
            <a:xfrm>
              <a:off x="-1" y="-1"/>
              <a:ext cx="6293001" cy="3335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normAutofit/>
            </a:bodyPr>
            <a:lstStyle/>
            <a:p>
              <a:pPr algn="ctr" defTabSz="914400">
                <a:spcBef>
                  <a:spcPts val="1000"/>
                </a:spcBef>
                <a:defRPr sz="2200" b="1">
                  <a:uFill>
                    <a:solidFill>
                      <a:srgbClr val="000000"/>
                    </a:solidFill>
                  </a:uFill>
                  <a:latin typeface="Arial"/>
                  <a:ea typeface="Arial"/>
                  <a:cs typeface="Arial"/>
                  <a:sym typeface="Arial"/>
                </a:defRPr>
              </a:pPr>
              <a:r>
                <a:t>Knowledge Questions</a:t>
              </a:r>
            </a:p>
            <a:p>
              <a:pPr marL="228600" indent="-228600" defTabSz="914400">
                <a:spcBef>
                  <a:spcPts val="1000"/>
                </a:spcBef>
                <a:buSzPct val="100000"/>
                <a:buFont typeface="Arial"/>
                <a:buChar char="•"/>
                <a:defRPr sz="2200">
                  <a:uFill>
                    <a:solidFill>
                      <a:srgbClr val="000000"/>
                    </a:solidFill>
                  </a:uFill>
                  <a:latin typeface="Arial"/>
                  <a:ea typeface="Arial"/>
                  <a:cs typeface="Arial"/>
                  <a:sym typeface="Arial"/>
                </a:defRPr>
              </a:pPr>
              <a:r>
                <a:t>Based on the parent’s concerns and your assessment, what aspects of anticipatory guidance for this family would you highlight?</a:t>
              </a:r>
            </a:p>
            <a:p>
              <a:pPr marL="228600" indent="-228600" defTabSz="914400">
                <a:spcBef>
                  <a:spcPts val="1000"/>
                </a:spcBef>
                <a:buSzPct val="100000"/>
                <a:buFont typeface="Arial"/>
                <a:buChar char="•"/>
                <a:defRPr sz="2200">
                  <a:uFill>
                    <a:solidFill>
                      <a:srgbClr val="000000"/>
                    </a:solidFill>
                  </a:uFill>
                  <a:latin typeface="Arial"/>
                  <a:ea typeface="Arial"/>
                  <a:cs typeface="Arial"/>
                  <a:sym typeface="Arial"/>
                </a:defRPr>
              </a:pPr>
              <a:r>
                <a:t>What assistance can be offered to the family?</a:t>
              </a:r>
            </a:p>
          </p:txBody>
        </p:sp>
      </p:grpSp>
      <p:sp>
        <p:nvSpPr>
          <p:cNvPr id="723" name="Title 1"/>
          <p:cNvSpPr txBox="1"/>
          <p:nvPr/>
        </p:nvSpPr>
        <p:spPr>
          <a:xfrm>
            <a:off x="-176521" y="769825"/>
            <a:ext cx="9493624" cy="683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200">
                <a:latin typeface="Arial"/>
                <a:ea typeface="Arial"/>
                <a:cs typeface="Arial"/>
                <a:sym typeface="Arial"/>
              </a:defRPr>
            </a:lvl1pPr>
          </a:lstStyle>
          <a:p>
            <a:r>
              <a:t>Anticipatory Guidance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Content Placeholder 3"/>
          <p:cNvSpPr txBox="1">
            <a:spLocks noGrp="1"/>
          </p:cNvSpPr>
          <p:nvPr>
            <p:ph type="body" sz="half" idx="1"/>
          </p:nvPr>
        </p:nvSpPr>
        <p:spPr>
          <a:xfrm>
            <a:off x="553149" y="1869829"/>
            <a:ext cx="5833371" cy="2938052"/>
          </a:xfrm>
          <a:prstGeom prst="rect">
            <a:avLst/>
          </a:prstGeom>
          <a:solidFill>
            <a:srgbClr val="FFFFFF"/>
          </a:solidFill>
        </p:spPr>
        <p:txBody>
          <a:bodyPr/>
          <a:lstStyle/>
          <a:p>
            <a:pPr>
              <a:lnSpc>
                <a:spcPct val="100000"/>
              </a:lnSpc>
              <a:buFontTx/>
              <a:defRPr sz="2200"/>
            </a:pPr>
            <a:r>
              <a:t>Discuss plans for weaning</a:t>
            </a:r>
          </a:p>
          <a:p>
            <a:pPr>
              <a:lnSpc>
                <a:spcPct val="100000"/>
              </a:lnSpc>
              <a:buFontTx/>
              <a:defRPr sz="2200"/>
            </a:pPr>
            <a:r>
              <a:t>Discuss self-feeding, mealtime routines, transition to solid foods, cup drinking</a:t>
            </a:r>
          </a:p>
          <a:p>
            <a:pPr>
              <a:lnSpc>
                <a:spcPct val="100000"/>
              </a:lnSpc>
              <a:buFontTx/>
              <a:defRPr sz="2200"/>
            </a:pPr>
            <a:r>
              <a:t>Discuss food insecurity</a:t>
            </a:r>
          </a:p>
        </p:txBody>
      </p:sp>
      <p:pic>
        <p:nvPicPr>
          <p:cNvPr id="728" name="Content Placeholder 11" descr="Content Placeholder 11"/>
          <p:cNvPicPr>
            <a:picLocks noChangeAspect="1"/>
          </p:cNvPicPr>
          <p:nvPr/>
        </p:nvPicPr>
        <p:blipFill>
          <a:blip r:embed="rId3"/>
          <a:stretch>
            <a:fillRect/>
          </a:stretch>
        </p:blipFill>
        <p:spPr>
          <a:xfrm>
            <a:off x="7129484" y="1613274"/>
            <a:ext cx="1575667" cy="4351340"/>
          </a:xfrm>
          <a:prstGeom prst="rect">
            <a:avLst/>
          </a:prstGeom>
          <a:ln w="12700">
            <a:miter lim="400000"/>
          </a:ln>
        </p:spPr>
      </p:pic>
      <p:sp>
        <p:nvSpPr>
          <p:cNvPr id="729" name="TextBox 1"/>
          <p:cNvSpPr txBox="1"/>
          <p:nvPr/>
        </p:nvSpPr>
        <p:spPr>
          <a:xfrm>
            <a:off x="438851" y="5888580"/>
            <a:ext cx="4814829" cy="492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28602" indent="-342903">
              <a:defRPr sz="1400">
                <a:uFill>
                  <a:solidFill>
                    <a:srgbClr val="000000"/>
                  </a:solidFill>
                </a:uFill>
                <a:latin typeface="Arial"/>
                <a:ea typeface="Arial"/>
                <a:cs typeface="Arial"/>
                <a:sym typeface="Arial"/>
              </a:defRPr>
            </a:pPr>
            <a:r>
              <a:t>Sample questions for each topic can be found in: </a:t>
            </a:r>
            <a:r>
              <a:rPr i="1" u="sng">
                <a:solidFill>
                  <a:srgbClr val="0000FF"/>
                </a:solidFill>
                <a:uFill>
                  <a:solidFill>
                    <a:srgbClr val="0000FF"/>
                  </a:solidFill>
                </a:uFill>
                <a:hlinkClick r:id="rId4"/>
              </a:rPr>
              <a:t>Bright Futures Guidelines</a:t>
            </a:r>
            <a:r>
              <a:rPr u="sng">
                <a:solidFill>
                  <a:srgbClr val="0000FF"/>
                </a:solidFill>
                <a:uFill>
                  <a:solidFill>
                    <a:srgbClr val="0000FF"/>
                  </a:solidFill>
                </a:uFill>
                <a:hlinkClick r:id="rId4"/>
              </a:rPr>
              <a:t>, 4th Edition: Infancy Visits</a:t>
            </a:r>
          </a:p>
        </p:txBody>
      </p:sp>
      <p:sp>
        <p:nvSpPr>
          <p:cNvPr id="730" name="Title 1"/>
          <p:cNvSpPr txBox="1"/>
          <p:nvPr/>
        </p:nvSpPr>
        <p:spPr>
          <a:xfrm>
            <a:off x="-176521" y="769825"/>
            <a:ext cx="9493624" cy="683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200">
                <a:latin typeface="Arial"/>
                <a:ea typeface="Arial"/>
                <a:cs typeface="Arial"/>
                <a:sym typeface="Arial"/>
              </a:defRPr>
            </a:lvl1pPr>
          </a:lstStyle>
          <a:p>
            <a:r>
              <a:t>Anticipatory Guidance Feedback</a:t>
            </a:r>
          </a:p>
        </p:txBody>
      </p:sp>
      <p:grpSp>
        <p:nvGrpSpPr>
          <p:cNvPr id="733" name="Content Placeholder 3"/>
          <p:cNvGrpSpPr/>
          <p:nvPr/>
        </p:nvGrpSpPr>
        <p:grpSpPr>
          <a:xfrm>
            <a:off x="556045" y="1869829"/>
            <a:ext cx="6293001" cy="3335076"/>
            <a:chOff x="0" y="0"/>
            <a:chExt cx="6292999" cy="3335075"/>
          </a:xfrm>
        </p:grpSpPr>
        <p:sp>
          <p:nvSpPr>
            <p:cNvPr id="731" name="Rectangle"/>
            <p:cNvSpPr/>
            <p:nvPr/>
          </p:nvSpPr>
          <p:spPr>
            <a:xfrm>
              <a:off x="-1" y="-1"/>
              <a:ext cx="6293001" cy="3335077"/>
            </a:xfrm>
            <a:prstGeom prst="rect">
              <a:avLst/>
            </a:prstGeom>
            <a:solidFill>
              <a:srgbClr val="FFFFFF"/>
            </a:solidFill>
            <a:ln w="12700" cap="flat">
              <a:noFill/>
              <a:miter lim="400000"/>
            </a:ln>
            <a:effectLst/>
          </p:spPr>
          <p:txBody>
            <a:bodyPr wrap="square" lIns="45718" tIns="45718" rIns="45718" bIns="45718" numCol="1" anchor="t">
              <a:noAutofit/>
            </a:bodyPr>
            <a:lstStyle/>
            <a:p>
              <a:pPr defTabSz="914400">
                <a:spcBef>
                  <a:spcPts val="1000"/>
                </a:spcBef>
                <a:defRPr sz="2200">
                  <a:uFill>
                    <a:solidFill>
                      <a:srgbClr val="000000"/>
                    </a:solidFill>
                  </a:uFill>
                  <a:latin typeface="Arial"/>
                  <a:ea typeface="Arial"/>
                  <a:cs typeface="Arial"/>
                  <a:sym typeface="Arial"/>
                </a:defRPr>
              </a:pPr>
              <a:endParaRPr/>
            </a:p>
          </p:txBody>
        </p:sp>
        <p:sp>
          <p:nvSpPr>
            <p:cNvPr id="732" name="Discuss weaning of breast milk…"/>
            <p:cNvSpPr txBox="1"/>
            <p:nvPr/>
          </p:nvSpPr>
          <p:spPr>
            <a:xfrm>
              <a:off x="-1" y="-1"/>
              <a:ext cx="6293001" cy="3335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normAutofit/>
            </a:bodyPr>
            <a:lstStyle/>
            <a:p>
              <a:pPr marL="228600" indent="-228600" defTabSz="914400">
                <a:spcBef>
                  <a:spcPts val="1000"/>
                </a:spcBef>
                <a:buSzPct val="100000"/>
                <a:buFont typeface="Arial"/>
                <a:buChar char="•"/>
                <a:defRPr sz="2200">
                  <a:uFill>
                    <a:solidFill>
                      <a:srgbClr val="000000"/>
                    </a:solidFill>
                  </a:uFill>
                  <a:latin typeface="Arial"/>
                  <a:ea typeface="Arial"/>
                  <a:cs typeface="Arial"/>
                  <a:sym typeface="Arial"/>
                </a:defRPr>
              </a:pPr>
              <a:r>
                <a:t>Discuss weaning of breast milk</a:t>
              </a:r>
            </a:p>
            <a:p>
              <a:pPr marL="228600" indent="-228600" defTabSz="914400">
                <a:spcBef>
                  <a:spcPts val="1000"/>
                </a:spcBef>
                <a:buSzPct val="100000"/>
                <a:buFont typeface="Arial"/>
                <a:buChar char="•"/>
                <a:defRPr sz="2200">
                  <a:uFill>
                    <a:solidFill>
                      <a:srgbClr val="000000"/>
                    </a:solidFill>
                  </a:uFill>
                  <a:latin typeface="Arial"/>
                  <a:ea typeface="Arial"/>
                  <a:cs typeface="Arial"/>
                  <a:sym typeface="Arial"/>
                </a:defRPr>
              </a:pPr>
              <a:r>
                <a:t>Discuss transition to solids</a:t>
              </a:r>
            </a:p>
            <a:p>
              <a:pPr marL="228600" indent="-228600" defTabSz="914400">
                <a:spcBef>
                  <a:spcPts val="1000"/>
                </a:spcBef>
                <a:buSzPct val="100000"/>
                <a:buFont typeface="Arial"/>
                <a:buChar char="•"/>
                <a:defRPr sz="2200">
                  <a:uFill>
                    <a:solidFill>
                      <a:srgbClr val="000000"/>
                    </a:solidFill>
                  </a:uFill>
                  <a:latin typeface="Arial"/>
                  <a:ea typeface="Arial"/>
                  <a:cs typeface="Arial"/>
                  <a:sym typeface="Arial"/>
                </a:defRPr>
              </a:pPr>
              <a:r>
                <a:t>Discuss food insecurity and using emergency food assistance and federal nutrition program assistance</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Rectangle 5"/>
          <p:cNvSpPr txBox="1"/>
          <p:nvPr/>
        </p:nvSpPr>
        <p:spPr>
          <a:xfrm>
            <a:off x="827088" y="3519339"/>
            <a:ext cx="7486406" cy="770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600" i="1">
                <a:latin typeface="Arial"/>
                <a:ea typeface="Arial"/>
                <a:cs typeface="Arial"/>
                <a:sym typeface="Arial"/>
              </a:defRPr>
            </a:lvl1pPr>
          </a:lstStyle>
          <a:p>
            <a:r>
              <a:t>Note: The recommendations in this presentation/training do not indicate an exclusive course of treatment or serve as a standard of care. Variations, taking into account individual circumstances, may be appropriate.</a:t>
            </a:r>
          </a:p>
        </p:txBody>
      </p:sp>
      <p:sp>
        <p:nvSpPr>
          <p:cNvPr id="605" name="TextBox 6"/>
          <p:cNvSpPr txBox="1"/>
          <p:nvPr/>
        </p:nvSpPr>
        <p:spPr>
          <a:xfrm>
            <a:off x="828796" y="1618735"/>
            <a:ext cx="3763842" cy="14174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a:latin typeface="Arial"/>
                <a:ea typeface="Arial"/>
                <a:cs typeface="Arial"/>
                <a:sym typeface="Arial"/>
              </a:defRPr>
            </a:pPr>
            <a:r>
              <a:t>Austin Han, MD</a:t>
            </a:r>
          </a:p>
          <a:p>
            <a:pPr>
              <a:defRPr>
                <a:latin typeface="Arial"/>
                <a:ea typeface="Arial"/>
                <a:cs typeface="Arial"/>
                <a:sym typeface="Arial"/>
              </a:defRPr>
            </a:pPr>
            <a:r>
              <a:t>PGY-1</a:t>
            </a:r>
          </a:p>
          <a:p>
            <a:pPr>
              <a:defRPr>
                <a:latin typeface="Arial"/>
                <a:ea typeface="Arial"/>
                <a:cs typeface="Arial"/>
                <a:sym typeface="Arial"/>
              </a:defRPr>
            </a:pPr>
            <a:r>
              <a:t>NYU Long Island School of Medicine</a:t>
            </a:r>
          </a:p>
        </p:txBody>
      </p:sp>
      <p:sp>
        <p:nvSpPr>
          <p:cNvPr id="606" name="TextBox 9"/>
          <p:cNvSpPr txBox="1"/>
          <p:nvPr/>
        </p:nvSpPr>
        <p:spPr>
          <a:xfrm>
            <a:off x="509063" y="5545270"/>
            <a:ext cx="4159331" cy="1065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800"/>
              </a:spcBef>
              <a:defRPr sz="1000">
                <a:latin typeface="Arial"/>
                <a:ea typeface="Arial"/>
                <a:cs typeface="Arial"/>
                <a:sym typeface="Arial"/>
              </a:defRPr>
            </a:pPr>
            <a:r>
              <a:t>This program is supported by the Health Resources and Services Administration (HRSA) of the US Department of Health and Human Services (HHS) as part of an award totaling $5,000,000 with 10 percent financed with non-governmental sources. The contents are those of the author(s) and do not necessarily represent the official views of, nor an endorsement, by HRSA, HHS, or the US Government. For more information, please visit </a:t>
            </a:r>
            <a:r>
              <a:rPr u="sng">
                <a:solidFill>
                  <a:srgbClr val="0000FF"/>
                </a:solidFill>
                <a:uFill>
                  <a:solidFill>
                    <a:srgbClr val="0000FF"/>
                  </a:solidFill>
                </a:uFill>
                <a:hlinkClick r:id="rId3"/>
              </a:rPr>
              <a:t>HRSA.gov</a:t>
            </a:r>
            <a:r>
              <a:t>.</a:t>
            </a:r>
          </a:p>
        </p:txBody>
      </p:sp>
      <p:sp>
        <p:nvSpPr>
          <p:cNvPr id="607" name="TextBox 8"/>
          <p:cNvSpPr txBox="1"/>
          <p:nvPr/>
        </p:nvSpPr>
        <p:spPr>
          <a:xfrm>
            <a:off x="828796" y="4567994"/>
            <a:ext cx="7486406" cy="6198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800"/>
              </a:spcBef>
              <a:defRPr sz="1200" b="1">
                <a:latin typeface="Arial"/>
                <a:ea typeface="Arial"/>
                <a:cs typeface="Arial"/>
                <a:sym typeface="Arial"/>
              </a:defRPr>
            </a:pPr>
            <a:r>
              <a:t>Citation: </a:t>
            </a:r>
            <a:r>
              <a:rPr b="0"/>
              <a:t>If you plan to use this resource, please cite or credit as: Han A, Lee RC (2022) </a:t>
            </a:r>
            <a:r>
              <a:rPr b="0" i="1"/>
              <a:t>Bright Futures:</a:t>
            </a:r>
            <a:r>
              <a:rPr b="0"/>
              <a:t> </a:t>
            </a:r>
            <a:r>
              <a:rPr b="0" i="1"/>
              <a:t>Promoting Food Security </a:t>
            </a:r>
            <a:r>
              <a:rPr b="0"/>
              <a:t>PowerPoint Slides]. 2023. Accessed &lt;date&gt;. </a:t>
            </a:r>
            <a:r>
              <a:rPr b="0" u="sng">
                <a:solidFill>
                  <a:srgbClr val="0000FF"/>
                </a:solidFill>
                <a:uFill>
                  <a:solidFill>
                    <a:srgbClr val="0000FF"/>
                  </a:solidFill>
                </a:uFill>
                <a:hlinkClick r:id="rId4"/>
              </a:rPr>
              <a:t>https://www.aap.org/en/practice-management/bright-futures/bright-futures-in-clinical-practice/bright-futures-educational-resources/</a:t>
            </a:r>
          </a:p>
        </p:txBody>
      </p:sp>
      <p:sp>
        <p:nvSpPr>
          <p:cNvPr id="608" name="Title 1"/>
          <p:cNvSpPr txBox="1"/>
          <p:nvPr/>
        </p:nvSpPr>
        <p:spPr>
          <a:xfrm>
            <a:off x="367384" y="769407"/>
            <a:ext cx="8405815" cy="708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t>Author &amp; Disclosure Information</a:t>
            </a:r>
          </a:p>
        </p:txBody>
      </p:sp>
      <p:sp>
        <p:nvSpPr>
          <p:cNvPr id="609" name="TextBox 6"/>
          <p:cNvSpPr txBox="1"/>
          <p:nvPr/>
        </p:nvSpPr>
        <p:spPr>
          <a:xfrm>
            <a:off x="4651495" y="1610623"/>
            <a:ext cx="4159330" cy="14174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a:latin typeface="Arial"/>
                <a:ea typeface="Arial"/>
                <a:cs typeface="Arial"/>
                <a:sym typeface="Arial"/>
              </a:defRPr>
            </a:pPr>
            <a:r>
              <a:t>Robert C. Lee, DO, MS, FAAP</a:t>
            </a:r>
          </a:p>
          <a:p>
            <a:pPr>
              <a:defRPr>
                <a:latin typeface="Arial"/>
                <a:ea typeface="Arial"/>
                <a:cs typeface="Arial"/>
                <a:sym typeface="Arial"/>
              </a:defRPr>
            </a:pPr>
            <a:r>
              <a:t>Assistant Professor of Pediatrics</a:t>
            </a:r>
          </a:p>
          <a:p>
            <a:pPr>
              <a:defRPr>
                <a:latin typeface="Arial"/>
                <a:ea typeface="Arial"/>
                <a:cs typeface="Arial"/>
                <a:sym typeface="Arial"/>
              </a:defRPr>
            </a:pPr>
            <a:r>
              <a:t>Associate Residency Program Director</a:t>
            </a:r>
          </a:p>
          <a:p>
            <a:pPr>
              <a:defRPr>
                <a:latin typeface="Arial"/>
                <a:ea typeface="Arial"/>
                <a:cs typeface="Arial"/>
                <a:sym typeface="Arial"/>
              </a:defRPr>
            </a:pPr>
            <a:r>
              <a:t>NYU Long Island School of Medicine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Title 1"/>
          <p:cNvSpPr txBox="1"/>
          <p:nvPr/>
        </p:nvSpPr>
        <p:spPr>
          <a:xfrm>
            <a:off x="-176521" y="769825"/>
            <a:ext cx="9493624" cy="683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200">
                <a:latin typeface="Arial"/>
                <a:ea typeface="Arial"/>
                <a:cs typeface="Arial"/>
                <a:sym typeface="Arial"/>
              </a:defRPr>
            </a:lvl1pPr>
          </a:lstStyle>
          <a:p>
            <a:r>
              <a:t>Plans for Weaning</a:t>
            </a:r>
          </a:p>
        </p:txBody>
      </p:sp>
      <p:sp>
        <p:nvSpPr>
          <p:cNvPr id="5" name="TextBox 5"/>
          <p:cNvSpPr txBox="1"/>
          <p:nvPr/>
        </p:nvSpPr>
        <p:spPr>
          <a:xfrm>
            <a:off x="247924" y="6384799"/>
            <a:ext cx="4949451" cy="288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400">
                <a:latin typeface="Arial"/>
                <a:ea typeface="Arial"/>
                <a:cs typeface="Arial"/>
                <a:sym typeface="Arial"/>
              </a:defRPr>
            </a:pPr>
            <a:r>
              <a:rPr dirty="0"/>
              <a:t>Source: </a:t>
            </a:r>
            <a:r>
              <a:rPr i="1" u="sng" dirty="0">
                <a:solidFill>
                  <a:srgbClr val="0000FF"/>
                </a:solidFill>
                <a:uFill>
                  <a:solidFill>
                    <a:srgbClr val="0000FF"/>
                  </a:solidFill>
                </a:uFill>
                <a:hlinkClick r:id="rId3"/>
              </a:rPr>
              <a:t>Bright Futures Guidelines</a:t>
            </a:r>
            <a:r>
              <a:rPr u="sng" dirty="0">
                <a:solidFill>
                  <a:srgbClr val="0000FF"/>
                </a:solidFill>
                <a:uFill>
                  <a:solidFill>
                    <a:srgbClr val="0000FF"/>
                  </a:solidFill>
                </a:uFill>
                <a:hlinkClick r:id="rId3"/>
              </a:rPr>
              <a:t>, 4th Edition: Infancy Visits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1854" y="1564340"/>
            <a:ext cx="6210300" cy="3000375"/>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Title 1"/>
          <p:cNvSpPr txBox="1"/>
          <p:nvPr/>
        </p:nvSpPr>
        <p:spPr>
          <a:xfrm>
            <a:off x="-176521" y="769825"/>
            <a:ext cx="9493624" cy="683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200">
                <a:latin typeface="Arial"/>
                <a:ea typeface="Arial"/>
                <a:cs typeface="Arial"/>
                <a:sym typeface="Arial"/>
              </a:defRPr>
            </a:lvl1pPr>
          </a:lstStyle>
          <a:p>
            <a:r>
              <a:t>Transition to Solids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053" y="1581357"/>
            <a:ext cx="6334125" cy="39338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549" y="5435671"/>
            <a:ext cx="6086475" cy="838200"/>
          </a:xfrm>
          <a:prstGeom prst="rect">
            <a:avLst/>
          </a:prstGeom>
        </p:spPr>
      </p:pic>
      <p:sp>
        <p:nvSpPr>
          <p:cNvPr id="8" name="TextBox 5"/>
          <p:cNvSpPr txBox="1"/>
          <p:nvPr/>
        </p:nvSpPr>
        <p:spPr>
          <a:xfrm>
            <a:off x="247924" y="6384799"/>
            <a:ext cx="4949451" cy="288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400">
                <a:latin typeface="Arial"/>
                <a:ea typeface="Arial"/>
                <a:cs typeface="Arial"/>
                <a:sym typeface="Arial"/>
              </a:defRPr>
            </a:pPr>
            <a:r>
              <a:rPr dirty="0"/>
              <a:t>Source: </a:t>
            </a:r>
            <a:r>
              <a:rPr i="1" u="sng" dirty="0">
                <a:solidFill>
                  <a:srgbClr val="0000FF"/>
                </a:solidFill>
                <a:uFill>
                  <a:solidFill>
                    <a:srgbClr val="0000FF"/>
                  </a:solidFill>
                </a:uFill>
                <a:hlinkClick r:id="rId5"/>
              </a:rPr>
              <a:t>Bright Futures Guidelines</a:t>
            </a:r>
            <a:r>
              <a:rPr u="sng" dirty="0">
                <a:solidFill>
                  <a:srgbClr val="0000FF"/>
                </a:solidFill>
                <a:uFill>
                  <a:solidFill>
                    <a:srgbClr val="0000FF"/>
                  </a:solidFill>
                </a:uFill>
                <a:hlinkClick r:id="rId5"/>
              </a:rPr>
              <a:t>, 4th Edition: Infancy Visits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TextBox 1"/>
          <p:cNvSpPr txBox="1"/>
          <p:nvPr/>
        </p:nvSpPr>
        <p:spPr>
          <a:xfrm>
            <a:off x="247924" y="6159510"/>
            <a:ext cx="4949451" cy="492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400">
                <a:latin typeface="Arial"/>
                <a:ea typeface="Arial"/>
                <a:cs typeface="Arial"/>
                <a:sym typeface="Arial"/>
              </a:defRPr>
            </a:pPr>
            <a:r>
              <a:t>Source: </a:t>
            </a:r>
            <a:r>
              <a:rPr i="1"/>
              <a:t>Screen and Intervene: A Toolkit for Pediatricians to </a:t>
            </a:r>
          </a:p>
          <a:p>
            <a:pPr>
              <a:defRPr sz="1400" i="1">
                <a:latin typeface="Arial"/>
                <a:ea typeface="Arial"/>
                <a:cs typeface="Arial"/>
                <a:sym typeface="Arial"/>
              </a:defRPr>
            </a:pPr>
            <a:r>
              <a:t>Address Food Insecurity</a:t>
            </a:r>
          </a:p>
        </p:txBody>
      </p:sp>
      <p:sp>
        <p:nvSpPr>
          <p:cNvPr id="756" name="Title 1"/>
          <p:cNvSpPr txBox="1"/>
          <p:nvPr/>
        </p:nvSpPr>
        <p:spPr>
          <a:xfrm>
            <a:off x="-176521" y="769825"/>
            <a:ext cx="9493624" cy="683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200">
                <a:latin typeface="Arial"/>
                <a:ea typeface="Arial"/>
                <a:cs typeface="Arial"/>
                <a:sym typeface="Arial"/>
              </a:defRPr>
            </a:lvl1pPr>
          </a:lstStyle>
          <a:p>
            <a:r>
              <a:t>Food Insecurity</a:t>
            </a:r>
          </a:p>
        </p:txBody>
      </p:sp>
      <p:sp>
        <p:nvSpPr>
          <p:cNvPr id="757" name="Inform mother that assistance is available and everyone needs assistance at some point in their lives. This will help take away stigma of using emergency food assistance and federal nutrition program assistance.…"/>
          <p:cNvSpPr txBox="1">
            <a:spLocks noGrp="1"/>
          </p:cNvSpPr>
          <p:nvPr>
            <p:ph type="body" idx="1"/>
          </p:nvPr>
        </p:nvSpPr>
        <p:spPr>
          <a:xfrm>
            <a:off x="615392" y="1785844"/>
            <a:ext cx="7677709" cy="4190247"/>
          </a:xfrm>
          <a:prstGeom prst="rect">
            <a:avLst/>
          </a:prstGeom>
        </p:spPr>
        <p:txBody>
          <a:bodyPr>
            <a:normAutofit fontScale="92500" lnSpcReduction="10000"/>
          </a:bodyPr>
          <a:lstStyle/>
          <a:p>
            <a:pPr marL="221741" indent="-221741" defTabSz="886967">
              <a:spcBef>
                <a:spcPts val="900"/>
              </a:spcBef>
              <a:defRPr sz="2000"/>
            </a:pPr>
            <a:r>
              <a:rPr sz="1900" dirty="0"/>
              <a:t>Inform mother that assistance is available and </a:t>
            </a:r>
            <a:r>
              <a:rPr sz="1900" u="sng" dirty="0"/>
              <a:t>everyone needs assistance at some point in their lives</a:t>
            </a:r>
            <a:r>
              <a:rPr sz="1900" dirty="0"/>
              <a:t>. This will help take away stigma of using emergency food assistance and federal nutrition program assistance.</a:t>
            </a:r>
          </a:p>
          <a:p>
            <a:pPr marL="221741" indent="-221741" defTabSz="886967">
              <a:spcBef>
                <a:spcPts val="900"/>
              </a:spcBef>
              <a:defRPr sz="2000"/>
            </a:pPr>
            <a:r>
              <a:rPr sz="1900" dirty="0"/>
              <a:t>Talk positively about federal nutrition programs, like WIC and SNAP, and be clear that you recommend food assistance just as you would prescribe a medication. For instance, “SNAP will help you buy fruits and vegetables you child needs to grow and stay healthy.”</a:t>
            </a:r>
          </a:p>
          <a:p>
            <a:pPr marL="221741" indent="-221741" defTabSz="886967">
              <a:spcBef>
                <a:spcPts val="900"/>
              </a:spcBef>
              <a:defRPr sz="2000"/>
            </a:pPr>
            <a:r>
              <a:rPr sz="1900" dirty="0"/>
              <a:t>If mother have used the nutrition programs before, ask about her experience with these programs in the past and any challenges faced in accessing these programs that she may need assistance with addressing.</a:t>
            </a:r>
            <a:endParaRPr lang="en-US" sz="1900" dirty="0"/>
          </a:p>
          <a:p>
            <a:pPr>
              <a:defRPr sz="2100"/>
            </a:pPr>
            <a:r>
              <a:rPr lang="en-US" sz="1900" dirty="0"/>
              <a:t>Families may already be participating in SNAP or not be eligible. SNAP benefits often run out before the end of the month since the benefit level is inadequate. Consequently, it important to identify a range of nutrition and other resources that can help families.</a:t>
            </a:r>
          </a:p>
          <a:p>
            <a:pPr marL="0" indent="0" defTabSz="886967">
              <a:spcBef>
                <a:spcPts val="900"/>
              </a:spcBef>
              <a:buNone/>
              <a:defRPr sz="2000"/>
            </a:pPr>
            <a:endParaRPr sz="1600"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TextBox 1"/>
          <p:cNvSpPr txBox="1"/>
          <p:nvPr/>
        </p:nvSpPr>
        <p:spPr>
          <a:xfrm>
            <a:off x="247924" y="6159510"/>
            <a:ext cx="4949451" cy="492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400">
                <a:latin typeface="Arial"/>
                <a:ea typeface="Arial"/>
                <a:cs typeface="Arial"/>
                <a:sym typeface="Arial"/>
              </a:defRPr>
            </a:pPr>
            <a:r>
              <a:t>Source: </a:t>
            </a:r>
            <a:r>
              <a:rPr i="1"/>
              <a:t>Screen and Intervene: A Toolkit for Pediatricians to </a:t>
            </a:r>
          </a:p>
          <a:p>
            <a:pPr>
              <a:defRPr sz="1400" i="1">
                <a:latin typeface="Arial"/>
                <a:ea typeface="Arial"/>
                <a:cs typeface="Arial"/>
                <a:sym typeface="Arial"/>
              </a:defRPr>
            </a:pPr>
            <a:r>
              <a:t>Address Food Insecurity</a:t>
            </a:r>
          </a:p>
        </p:txBody>
      </p:sp>
      <p:sp>
        <p:nvSpPr>
          <p:cNvPr id="762" name="Title 1"/>
          <p:cNvSpPr txBox="1"/>
          <p:nvPr/>
        </p:nvSpPr>
        <p:spPr>
          <a:xfrm>
            <a:off x="-176521" y="769825"/>
            <a:ext cx="9493624" cy="683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200">
                <a:latin typeface="Arial"/>
                <a:ea typeface="Arial"/>
                <a:cs typeface="Arial"/>
                <a:sym typeface="Arial"/>
              </a:defRPr>
            </a:lvl1pPr>
          </a:lstStyle>
          <a:p>
            <a:r>
              <a:t>Food Insecurity</a:t>
            </a:r>
          </a:p>
        </p:txBody>
      </p:sp>
      <p:sp>
        <p:nvSpPr>
          <p:cNvPr id="763" name="Families may already be participating in SNAP or not be eligible. SNAP benefits often run out before the end of the month since the benefit level is inadequate. Consequently, it important to identify a range of nutrition and other resources that can help"/>
          <p:cNvSpPr txBox="1">
            <a:spLocks noGrp="1"/>
          </p:cNvSpPr>
          <p:nvPr>
            <p:ph type="body" idx="1"/>
          </p:nvPr>
        </p:nvSpPr>
        <p:spPr>
          <a:xfrm>
            <a:off x="615392" y="1785844"/>
            <a:ext cx="7677709" cy="4041236"/>
          </a:xfrm>
          <a:prstGeom prst="rect">
            <a:avLst/>
          </a:prstGeom>
        </p:spPr>
        <p:txBody>
          <a:bodyPr/>
          <a:lstStyle/>
          <a:p>
            <a:pPr>
              <a:defRPr sz="2100"/>
            </a:pPr>
            <a:r>
              <a:rPr lang="en-US" sz="1800" dirty="0"/>
              <a:t>If you have an on-site food pantry or food shelf, make sure it is located where patients can access food in private.</a:t>
            </a:r>
          </a:p>
          <a:p>
            <a:pPr>
              <a:defRPr sz="2100"/>
            </a:pPr>
            <a:r>
              <a:rPr sz="1800" dirty="0"/>
              <a:t>Provide reassurance that many people face financial hardship at some point in their lives. Acknowledge that some people are embarrassed to admit that they are struggling or they need help. Commend the mother for her honesty about the issue.</a:t>
            </a:r>
            <a:endParaRPr lang="en-US" sz="1800" dirty="0"/>
          </a:p>
          <a:p>
            <a:pPr>
              <a:lnSpc>
                <a:spcPct val="100000"/>
              </a:lnSpc>
              <a:defRPr sz="2100"/>
            </a:pPr>
            <a:r>
              <a:rPr lang="en-US" sz="1800" dirty="0"/>
              <a:t>If staffing allows, make calls to program such as WIC, or complete applications for SNAP while the family is present.</a:t>
            </a:r>
          </a:p>
          <a:p>
            <a:pPr>
              <a:lnSpc>
                <a:spcPct val="100000"/>
              </a:lnSpc>
              <a:defRPr sz="2100"/>
            </a:pPr>
            <a:r>
              <a:rPr lang="en-US" sz="1800" dirty="0"/>
              <a:t>Consider developing partnership with community organizations or local SNAP or WIC agencies to help ease patient access to programs.</a:t>
            </a:r>
          </a:p>
          <a:p>
            <a:pPr>
              <a:defRPr sz="2100"/>
            </a:pPr>
            <a:endParaRPr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 name="Title 1"/>
          <p:cNvSpPr txBox="1"/>
          <p:nvPr/>
        </p:nvSpPr>
        <p:spPr>
          <a:xfrm>
            <a:off x="-176521" y="769825"/>
            <a:ext cx="9493624" cy="683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200">
                <a:latin typeface="Arial"/>
                <a:ea typeface="Arial"/>
                <a:cs typeface="Arial"/>
                <a:sym typeface="Arial"/>
              </a:defRPr>
            </a:lvl1pPr>
          </a:lstStyle>
          <a:p>
            <a:r>
              <a:t>Emergency Food Assistance</a:t>
            </a:r>
          </a:p>
        </p:txBody>
      </p:sp>
      <p:sp>
        <p:nvSpPr>
          <p:cNvPr id="774" name="TextBox 1"/>
          <p:cNvSpPr txBox="1"/>
          <p:nvPr/>
        </p:nvSpPr>
        <p:spPr>
          <a:xfrm>
            <a:off x="247924" y="6159510"/>
            <a:ext cx="4949451" cy="492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400">
                <a:latin typeface="Arial"/>
                <a:ea typeface="Arial"/>
                <a:cs typeface="Arial"/>
                <a:sym typeface="Arial"/>
              </a:defRPr>
            </a:pPr>
            <a:r>
              <a:t>Source: </a:t>
            </a:r>
            <a:r>
              <a:rPr i="1"/>
              <a:t>Screen and Intervene: A Toolkit for Pediatricians to </a:t>
            </a:r>
          </a:p>
          <a:p>
            <a:pPr>
              <a:defRPr sz="1400" i="1">
                <a:latin typeface="Arial"/>
                <a:ea typeface="Arial"/>
                <a:cs typeface="Arial"/>
                <a:sym typeface="Arial"/>
              </a:defRPr>
            </a:pPr>
            <a:r>
              <a:t>Address Food Insecurity</a:t>
            </a:r>
          </a:p>
        </p:txBody>
      </p:sp>
      <p:pic>
        <p:nvPicPr>
          <p:cNvPr id="775" name="Screen Shot 2023-03-13 at 10.21.19 AM.png" descr="Screen Shot 2023-03-13 at 10.21.19 AM.png"/>
          <p:cNvPicPr>
            <a:picLocks noChangeAspect="1"/>
          </p:cNvPicPr>
          <p:nvPr/>
        </p:nvPicPr>
        <p:blipFill>
          <a:blip r:embed="rId3"/>
          <a:stretch>
            <a:fillRect/>
          </a:stretch>
        </p:blipFill>
        <p:spPr>
          <a:xfrm>
            <a:off x="250393" y="2453608"/>
            <a:ext cx="8661367" cy="2030658"/>
          </a:xfrm>
          <a:prstGeom prst="rect">
            <a:avLst/>
          </a:prstGeom>
          <a:ln w="12700">
            <a:miter lim="400000"/>
          </a:ln>
        </p:spPr>
      </p:pic>
      <p:pic>
        <p:nvPicPr>
          <p:cNvPr id="776" name="Screen Shot 2023-03-13 at 10.50.11 AM.png" descr="Screen Shot 2023-03-13 at 10.50.11 AM.png"/>
          <p:cNvPicPr>
            <a:picLocks noChangeAspect="1"/>
          </p:cNvPicPr>
          <p:nvPr/>
        </p:nvPicPr>
        <p:blipFill>
          <a:blip r:embed="rId4"/>
          <a:stretch>
            <a:fillRect/>
          </a:stretch>
        </p:blipFill>
        <p:spPr>
          <a:xfrm>
            <a:off x="243816" y="2214078"/>
            <a:ext cx="8674522" cy="276922"/>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0" name="image5.png" descr="image5.png"/>
          <p:cNvPicPr>
            <a:picLocks noChangeAspect="1"/>
          </p:cNvPicPr>
          <p:nvPr/>
        </p:nvPicPr>
        <p:blipFill>
          <a:blip r:embed="rId3"/>
          <a:stretch>
            <a:fillRect/>
          </a:stretch>
        </p:blipFill>
        <p:spPr>
          <a:xfrm>
            <a:off x="1309575" y="3822815"/>
            <a:ext cx="6474051" cy="2233705"/>
          </a:xfrm>
          <a:prstGeom prst="rect">
            <a:avLst/>
          </a:prstGeom>
          <a:ln w="12700">
            <a:miter lim="400000"/>
          </a:ln>
        </p:spPr>
      </p:pic>
      <p:pic>
        <p:nvPicPr>
          <p:cNvPr id="781" name="image7.png" descr="image7.png"/>
          <p:cNvPicPr>
            <a:picLocks noChangeAspect="1"/>
          </p:cNvPicPr>
          <p:nvPr/>
        </p:nvPicPr>
        <p:blipFill>
          <a:blip r:embed="rId4"/>
          <a:stretch>
            <a:fillRect/>
          </a:stretch>
        </p:blipFill>
        <p:spPr>
          <a:xfrm>
            <a:off x="1359031" y="1511668"/>
            <a:ext cx="6425938" cy="2325845"/>
          </a:xfrm>
          <a:prstGeom prst="rect">
            <a:avLst/>
          </a:prstGeom>
          <a:ln w="12700">
            <a:miter lim="400000"/>
          </a:ln>
        </p:spPr>
      </p:pic>
      <p:sp>
        <p:nvSpPr>
          <p:cNvPr id="782" name="Title 1"/>
          <p:cNvSpPr txBox="1"/>
          <p:nvPr/>
        </p:nvSpPr>
        <p:spPr>
          <a:xfrm>
            <a:off x="-176521" y="769825"/>
            <a:ext cx="9493624" cy="683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200">
                <a:latin typeface="Arial"/>
                <a:ea typeface="Arial"/>
                <a:cs typeface="Arial"/>
                <a:sym typeface="Arial"/>
              </a:defRPr>
            </a:lvl1pPr>
          </a:lstStyle>
          <a:p>
            <a:r>
              <a:t>Community Agencies and Program</a:t>
            </a:r>
          </a:p>
        </p:txBody>
      </p:sp>
      <p:sp>
        <p:nvSpPr>
          <p:cNvPr id="783" name="TextBox 1"/>
          <p:cNvSpPr txBox="1"/>
          <p:nvPr/>
        </p:nvSpPr>
        <p:spPr>
          <a:xfrm>
            <a:off x="247924" y="6159510"/>
            <a:ext cx="4949451" cy="492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400">
                <a:latin typeface="Arial"/>
                <a:ea typeface="Arial"/>
                <a:cs typeface="Arial"/>
                <a:sym typeface="Arial"/>
              </a:defRPr>
            </a:pPr>
            <a:r>
              <a:t>Source: </a:t>
            </a:r>
            <a:r>
              <a:rPr i="1"/>
              <a:t>Screen and Intervene: A Toolkit for Pediatricians to </a:t>
            </a:r>
          </a:p>
          <a:p>
            <a:pPr>
              <a:defRPr sz="1400" i="1">
                <a:latin typeface="Arial"/>
                <a:ea typeface="Arial"/>
                <a:cs typeface="Arial"/>
                <a:sym typeface="Arial"/>
              </a:defRPr>
            </a:pPr>
            <a:r>
              <a:t>Address Food Insecurity</a:t>
            </a:r>
          </a:p>
        </p:txBody>
      </p:sp>
      <p:sp>
        <p:nvSpPr>
          <p:cNvPr id="784" name="Right Arrow 7"/>
          <p:cNvSpPr/>
          <p:nvPr/>
        </p:nvSpPr>
        <p:spPr>
          <a:xfrm>
            <a:off x="870721" y="4750980"/>
            <a:ext cx="492269" cy="377373"/>
          </a:xfrm>
          <a:prstGeom prst="rightArrow">
            <a:avLst>
              <a:gd name="adj1" fmla="val 50000"/>
              <a:gd name="adj2" fmla="val 50000"/>
            </a:avLst>
          </a:prstGeom>
          <a:solidFill>
            <a:srgbClr val="FFFF00"/>
          </a:solidFill>
          <a:ln w="25400">
            <a:solidFill>
              <a:schemeClr val="accent1"/>
            </a:solidFill>
          </a:ln>
        </p:spPr>
        <p:txBody>
          <a:bodyPr lIns="45718" tIns="45718" rIns="45718" bIns="45718" anchor="ctr"/>
          <a:lstStyle/>
          <a:p>
            <a:endParaRPr/>
          </a:p>
        </p:txBody>
      </p:sp>
      <p:sp>
        <p:nvSpPr>
          <p:cNvPr id="785" name="Right Arrow 7"/>
          <p:cNvSpPr/>
          <p:nvPr/>
        </p:nvSpPr>
        <p:spPr>
          <a:xfrm>
            <a:off x="870721" y="2485904"/>
            <a:ext cx="492269" cy="377373"/>
          </a:xfrm>
          <a:prstGeom prst="rightArrow">
            <a:avLst>
              <a:gd name="adj1" fmla="val 50000"/>
              <a:gd name="adj2" fmla="val 50000"/>
            </a:avLst>
          </a:prstGeom>
          <a:solidFill>
            <a:srgbClr val="FFFF00"/>
          </a:solidFill>
          <a:ln w="25400">
            <a:solidFill>
              <a:schemeClr val="accent1"/>
            </a:solidFill>
          </a:ln>
        </p:spPr>
        <p:txBody>
          <a:bodyPr lIns="45718" tIns="45718" rIns="45718" bIns="45718" anchor="ctr"/>
          <a:lstStyle/>
          <a:p>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Title 1"/>
          <p:cNvSpPr txBox="1"/>
          <p:nvPr/>
        </p:nvSpPr>
        <p:spPr>
          <a:xfrm>
            <a:off x="-176521" y="769825"/>
            <a:ext cx="9493624" cy="683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200">
                <a:latin typeface="Arial"/>
                <a:ea typeface="Arial"/>
                <a:cs typeface="Arial"/>
                <a:sym typeface="Arial"/>
              </a:defRPr>
            </a:lvl1pPr>
          </a:lstStyle>
          <a:p>
            <a:r>
              <a:t>Community Agencies and Program</a:t>
            </a:r>
          </a:p>
        </p:txBody>
      </p:sp>
      <p:sp>
        <p:nvSpPr>
          <p:cNvPr id="790" name="TextBox 1"/>
          <p:cNvSpPr txBox="1"/>
          <p:nvPr/>
        </p:nvSpPr>
        <p:spPr>
          <a:xfrm>
            <a:off x="247924" y="6159510"/>
            <a:ext cx="4949451" cy="492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400">
                <a:latin typeface="Arial"/>
                <a:ea typeface="Arial"/>
                <a:cs typeface="Arial"/>
                <a:sym typeface="Arial"/>
              </a:defRPr>
            </a:pPr>
            <a:r>
              <a:t>Source: </a:t>
            </a:r>
            <a:r>
              <a:rPr i="1"/>
              <a:t>Screen and Intervene: A Toolkit for Pediatricians to </a:t>
            </a:r>
          </a:p>
          <a:p>
            <a:pPr>
              <a:defRPr sz="1400" i="1">
                <a:latin typeface="Arial"/>
                <a:ea typeface="Arial"/>
                <a:cs typeface="Arial"/>
                <a:sym typeface="Arial"/>
              </a:defRPr>
            </a:pPr>
            <a:r>
              <a:t>Address Food Insecurity</a:t>
            </a:r>
          </a:p>
        </p:txBody>
      </p:sp>
      <p:pic>
        <p:nvPicPr>
          <p:cNvPr id="791" name="Screen Shot 2023-03-13 at 11.26.33 AM.png" descr="Screen Shot 2023-03-13 at 11.26.33 AM.png"/>
          <p:cNvPicPr>
            <a:picLocks noChangeAspect="1"/>
          </p:cNvPicPr>
          <p:nvPr/>
        </p:nvPicPr>
        <p:blipFill>
          <a:blip r:embed="rId3"/>
          <a:stretch>
            <a:fillRect/>
          </a:stretch>
        </p:blipFill>
        <p:spPr>
          <a:xfrm>
            <a:off x="1388419" y="1558615"/>
            <a:ext cx="6367163" cy="2088986"/>
          </a:xfrm>
          <a:prstGeom prst="rect">
            <a:avLst/>
          </a:prstGeom>
          <a:ln w="12700">
            <a:miter lim="400000"/>
          </a:ln>
        </p:spPr>
      </p:pic>
      <p:pic>
        <p:nvPicPr>
          <p:cNvPr id="792" name="Screen Shot 2023-03-13 at 11.27.03 AM.png" descr="Screen Shot 2023-03-13 at 11.27.03 AM.png"/>
          <p:cNvPicPr>
            <a:picLocks noChangeAspect="1"/>
          </p:cNvPicPr>
          <p:nvPr/>
        </p:nvPicPr>
        <p:blipFill>
          <a:blip r:embed="rId4"/>
          <a:stretch>
            <a:fillRect/>
          </a:stretch>
        </p:blipFill>
        <p:spPr>
          <a:xfrm>
            <a:off x="1388419" y="3709663"/>
            <a:ext cx="6367163" cy="1950234"/>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6" name="Screen Shot 2023-03-02 at 10.15.44 PM.png" descr="Screen Shot 2023-03-02 at 10.15.44 PM.png"/>
          <p:cNvPicPr>
            <a:picLocks noChangeAspect="1"/>
          </p:cNvPicPr>
          <p:nvPr/>
        </p:nvPicPr>
        <p:blipFill>
          <a:blip r:embed="rId3"/>
          <a:stretch>
            <a:fillRect/>
          </a:stretch>
        </p:blipFill>
        <p:spPr>
          <a:xfrm>
            <a:off x="1786543" y="1593687"/>
            <a:ext cx="5570914" cy="4337963"/>
          </a:xfrm>
          <a:prstGeom prst="rect">
            <a:avLst/>
          </a:prstGeom>
          <a:ln w="12700">
            <a:miter lim="400000"/>
          </a:ln>
        </p:spPr>
      </p:pic>
      <p:sp>
        <p:nvSpPr>
          <p:cNvPr id="797" name="Oval 1"/>
          <p:cNvSpPr/>
          <p:nvPr/>
        </p:nvSpPr>
        <p:spPr>
          <a:xfrm>
            <a:off x="4687013" y="2524545"/>
            <a:ext cx="2988858" cy="3494457"/>
          </a:xfrm>
          <a:prstGeom prst="ellipse">
            <a:avLst/>
          </a:prstGeom>
          <a:ln w="38100">
            <a:solidFill>
              <a:srgbClr val="FFFF00"/>
            </a:solidFill>
          </a:ln>
        </p:spPr>
        <p:txBody>
          <a:bodyPr lIns="45718" tIns="45718" rIns="45718" bIns="45718" anchor="ctr"/>
          <a:lstStyle/>
          <a:p>
            <a:endParaRPr/>
          </a:p>
        </p:txBody>
      </p:sp>
      <p:sp>
        <p:nvSpPr>
          <p:cNvPr id="798" name="Title 1"/>
          <p:cNvSpPr txBox="1"/>
          <p:nvPr/>
        </p:nvSpPr>
        <p:spPr>
          <a:xfrm>
            <a:off x="-176521" y="769825"/>
            <a:ext cx="9493624" cy="683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200">
                <a:latin typeface="Arial"/>
                <a:ea typeface="Arial"/>
                <a:cs typeface="Arial"/>
                <a:sym typeface="Arial"/>
              </a:defRPr>
            </a:lvl1pPr>
          </a:lstStyle>
          <a:p>
            <a:r>
              <a:t>Reinforce Anticipatory Guidance</a:t>
            </a:r>
          </a:p>
        </p:txBody>
      </p:sp>
      <p:sp>
        <p:nvSpPr>
          <p:cNvPr id="799" name="TextBox 1"/>
          <p:cNvSpPr txBox="1"/>
          <p:nvPr/>
        </p:nvSpPr>
        <p:spPr>
          <a:xfrm>
            <a:off x="303990" y="6174282"/>
            <a:ext cx="4573054" cy="6198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a:latin typeface="Arial"/>
                <a:ea typeface="Arial"/>
                <a:cs typeface="Arial"/>
                <a:sym typeface="Arial"/>
              </a:defRPr>
            </a:pPr>
            <a:r>
              <a:t>Online version of Parent Education can be found here:</a:t>
            </a:r>
            <a:br/>
            <a:r>
              <a:rPr u="sng">
                <a:solidFill>
                  <a:srgbClr val="0000FF"/>
                </a:solidFill>
                <a:uFill>
                  <a:solidFill>
                    <a:srgbClr val="0000FF"/>
                  </a:solidFill>
                </a:uFill>
                <a:hlinkClick r:id="rId4"/>
              </a:rPr>
              <a:t>https://downloads.aap.org/AAP/PDF/Bright%20Futures/bftk_parent_handout_9month.pdf</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3" name="Content Placeholder 3" descr="Content Placeholder 3"/>
          <p:cNvPicPr>
            <a:picLocks noChangeAspect="1"/>
          </p:cNvPicPr>
          <p:nvPr/>
        </p:nvPicPr>
        <p:blipFill>
          <a:blip r:embed="rId3"/>
          <a:stretch>
            <a:fillRect/>
          </a:stretch>
        </p:blipFill>
        <p:spPr>
          <a:xfrm>
            <a:off x="613684" y="4250301"/>
            <a:ext cx="4133602" cy="2239768"/>
          </a:xfrm>
          <a:prstGeom prst="rect">
            <a:avLst/>
          </a:prstGeom>
          <a:ln w="12700">
            <a:miter lim="400000"/>
          </a:ln>
        </p:spPr>
      </p:pic>
      <p:sp>
        <p:nvSpPr>
          <p:cNvPr id="804" name="Title 1"/>
          <p:cNvSpPr txBox="1"/>
          <p:nvPr/>
        </p:nvSpPr>
        <p:spPr>
          <a:xfrm>
            <a:off x="367384" y="769407"/>
            <a:ext cx="8405815" cy="708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t>Teaching Points</a:t>
            </a:r>
          </a:p>
        </p:txBody>
      </p:sp>
      <p:sp>
        <p:nvSpPr>
          <p:cNvPr id="805" name="Content Placeholder 1"/>
          <p:cNvSpPr txBox="1">
            <a:spLocks noGrp="1"/>
          </p:cNvSpPr>
          <p:nvPr>
            <p:ph type="body" sz="half" idx="1"/>
          </p:nvPr>
        </p:nvSpPr>
        <p:spPr>
          <a:xfrm>
            <a:off x="613684" y="1600589"/>
            <a:ext cx="7913214" cy="2520259"/>
          </a:xfrm>
          <a:prstGeom prst="rect">
            <a:avLst/>
          </a:prstGeom>
        </p:spPr>
        <p:txBody>
          <a:bodyPr/>
          <a:lstStyle/>
          <a:p>
            <a:pPr>
              <a:defRPr sz="2100">
                <a:uFill>
                  <a:solidFill>
                    <a:srgbClr val="000000"/>
                  </a:solidFill>
                </a:uFill>
              </a:defRPr>
            </a:pPr>
            <a:r>
              <a:rPr dirty="0"/>
              <a:t>Assess for lack of food in child that has poor weight gain</a:t>
            </a:r>
            <a:endParaRPr dirty="0">
              <a:latin typeface="Alegreya Sans"/>
              <a:ea typeface="Alegreya Sans"/>
              <a:cs typeface="Alegreya Sans"/>
              <a:sym typeface="Alegreya Sans"/>
            </a:endParaRPr>
          </a:p>
          <a:p>
            <a:pPr>
              <a:defRPr sz="2100">
                <a:uFill>
                  <a:solidFill>
                    <a:srgbClr val="000000"/>
                  </a:solidFill>
                </a:uFill>
              </a:defRPr>
            </a:pPr>
            <a:r>
              <a:rPr dirty="0"/>
              <a:t>Know the resources to provide for families that have lack of food</a:t>
            </a:r>
            <a:endParaRPr dirty="0">
              <a:latin typeface="Alegreya Sans"/>
              <a:ea typeface="Alegreya Sans"/>
              <a:cs typeface="Alegreya Sans"/>
              <a:sym typeface="Alegreya Sans"/>
            </a:endParaRPr>
          </a:p>
          <a:p>
            <a:pPr>
              <a:defRPr sz="2100">
                <a:uFill>
                  <a:solidFill>
                    <a:srgbClr val="000000"/>
                  </a:solidFill>
                </a:uFill>
              </a:defRPr>
            </a:pPr>
            <a:r>
              <a:rPr dirty="0"/>
              <a:t>Keep in mind cultural factors when providing education</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 name="Content Placeholder 1"/>
          <p:cNvSpPr txBox="1">
            <a:spLocks noGrp="1"/>
          </p:cNvSpPr>
          <p:nvPr>
            <p:ph type="body" idx="1"/>
          </p:nvPr>
        </p:nvSpPr>
        <p:spPr>
          <a:xfrm>
            <a:off x="425512" y="742904"/>
            <a:ext cx="8008357" cy="5505495"/>
          </a:xfrm>
          <a:prstGeom prst="rect">
            <a:avLst/>
          </a:prstGeom>
        </p:spPr>
        <p:txBody>
          <a:bodyPr/>
          <a:lstStyle/>
          <a:p>
            <a:pPr marL="0" indent="0" algn="ctr">
              <a:lnSpc>
                <a:spcPct val="81000"/>
              </a:lnSpc>
              <a:buSzTx/>
              <a:buNone/>
              <a:defRPr sz="4400" b="1"/>
            </a:pPr>
            <a:r>
              <a:rPr dirty="0"/>
              <a:t>Post-test</a:t>
            </a:r>
            <a:endParaRPr sz="2300" dirty="0"/>
          </a:p>
          <a:p>
            <a:pPr marL="0" indent="0" algn="ctr">
              <a:lnSpc>
                <a:spcPct val="100000"/>
              </a:lnSpc>
              <a:buSzTx/>
              <a:buNone/>
              <a:defRPr sz="2300" b="1"/>
            </a:pPr>
            <a:endParaRPr sz="2300" dirty="0"/>
          </a:p>
          <a:p>
            <a:pPr marL="0" indent="0" algn="ctr">
              <a:lnSpc>
                <a:spcPct val="100000"/>
              </a:lnSpc>
              <a:buSzTx/>
              <a:buNone/>
              <a:defRPr sz="2300"/>
            </a:pPr>
            <a:r>
              <a:rPr dirty="0"/>
              <a:t>Test your knowledge about the topic and review feedback on your responses. Please click the post-test link below.</a:t>
            </a:r>
          </a:p>
          <a:p>
            <a:pPr marL="0" indent="0" algn="ctr">
              <a:buSzTx/>
              <a:buNone/>
              <a:defRPr sz="2300"/>
            </a:pPr>
            <a:endParaRPr dirty="0"/>
          </a:p>
          <a:p>
            <a:pPr marL="0" indent="0" algn="ctr">
              <a:buSzTx/>
              <a:buNone/>
              <a:defRPr sz="2300"/>
            </a:pPr>
            <a:endParaRPr dirty="0"/>
          </a:p>
          <a:p>
            <a:pPr marL="0" indent="0" algn="ctr">
              <a:buSzTx/>
              <a:buNone/>
              <a:defRPr sz="2300"/>
            </a:pPr>
            <a:endParaRPr dirty="0"/>
          </a:p>
          <a:p>
            <a:pPr marL="0" indent="0" algn="ctr">
              <a:buSzTx/>
              <a:buNone/>
              <a:defRPr sz="2300"/>
            </a:pPr>
            <a:endParaRPr dirty="0"/>
          </a:p>
          <a:p>
            <a:pPr marL="0" indent="0" algn="ctr">
              <a:buSzTx/>
              <a:buNone/>
              <a:defRPr sz="2300"/>
            </a:pPr>
            <a:endParaRPr dirty="0"/>
          </a:p>
          <a:p>
            <a:pPr marL="0" indent="0" algn="ctr">
              <a:buSzTx/>
              <a:buNone/>
              <a:defRPr sz="2300" b="1"/>
            </a:pPr>
            <a:endParaRPr dirty="0"/>
          </a:p>
          <a:p>
            <a:pPr marL="0" indent="0" algn="ctr">
              <a:buSzTx/>
              <a:buNone/>
              <a:defRPr sz="2300" b="1"/>
            </a:pPr>
            <a:r>
              <a:rPr dirty="0">
                <a:hlinkClick r:id="rId3"/>
              </a:rPr>
              <a:t>Please click on link to be routed to the post-test</a:t>
            </a:r>
            <a:endParaRPr dirty="0"/>
          </a:p>
        </p:txBody>
      </p:sp>
      <p:pic>
        <p:nvPicPr>
          <p:cNvPr id="810" name="Picture 2" descr="Picture 2"/>
          <p:cNvPicPr>
            <a:picLocks noChangeAspect="1"/>
          </p:cNvPicPr>
          <p:nvPr/>
        </p:nvPicPr>
        <p:blipFill>
          <a:blip r:embed="rId4"/>
          <a:stretch>
            <a:fillRect/>
          </a:stretch>
        </p:blipFill>
        <p:spPr>
          <a:xfrm>
            <a:off x="3178372" y="2666469"/>
            <a:ext cx="2502639" cy="2502639"/>
          </a:xfrm>
          <a:prstGeom prst="rect">
            <a:avLst/>
          </a:prstGeom>
          <a:ln w="12700">
            <a:miter lim="400000"/>
          </a:ln>
        </p:spPr>
      </p:pic>
      <p:sp>
        <p:nvSpPr>
          <p:cNvPr id="811" name="TextBox 4"/>
          <p:cNvSpPr txBox="1"/>
          <p:nvPr/>
        </p:nvSpPr>
        <p:spPr>
          <a:xfrm>
            <a:off x="913876" y="6007680"/>
            <a:ext cx="4184067" cy="541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600" b="1">
                <a:solidFill>
                  <a:srgbClr val="FF0000"/>
                </a:solidFill>
                <a:latin typeface="Arial"/>
                <a:ea typeface="Arial"/>
                <a:cs typeface="Arial"/>
                <a:sym typeface="Arial"/>
              </a:defRPr>
            </a:lvl1pPr>
          </a:lstStyle>
          <a:p>
            <a:r>
              <a:t>NOTE: This is for learning purposes only and is NOT approved for CME.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Content Placeholder 1"/>
          <p:cNvSpPr txBox="1">
            <a:spLocks noGrp="1"/>
          </p:cNvSpPr>
          <p:nvPr>
            <p:ph type="body" idx="1"/>
          </p:nvPr>
        </p:nvSpPr>
        <p:spPr>
          <a:xfrm>
            <a:off x="437031" y="730786"/>
            <a:ext cx="8227998" cy="5276895"/>
          </a:xfrm>
          <a:prstGeom prst="rect">
            <a:avLst/>
          </a:prstGeom>
        </p:spPr>
        <p:txBody>
          <a:bodyPr/>
          <a:lstStyle/>
          <a:p>
            <a:pPr marL="0" indent="0" algn="ctr">
              <a:lnSpc>
                <a:spcPct val="81000"/>
              </a:lnSpc>
              <a:buSzTx/>
              <a:buNone/>
              <a:defRPr sz="4400" b="1"/>
            </a:pPr>
            <a:r>
              <a:rPr dirty="0"/>
              <a:t>Pre-test</a:t>
            </a:r>
            <a:endParaRPr sz="2300" dirty="0"/>
          </a:p>
          <a:p>
            <a:pPr marL="0" lvl="1" indent="457200">
              <a:lnSpc>
                <a:spcPct val="81000"/>
              </a:lnSpc>
              <a:buSzTx/>
              <a:buNone/>
              <a:defRPr sz="2300"/>
            </a:pPr>
            <a:endParaRPr lang="en-US" sz="2300" dirty="0"/>
          </a:p>
          <a:p>
            <a:pPr marL="0" lvl="1" indent="0" algn="ctr">
              <a:lnSpc>
                <a:spcPct val="100000"/>
              </a:lnSpc>
              <a:buSzTx/>
              <a:buNone/>
              <a:defRPr sz="2300"/>
            </a:pPr>
            <a:r>
              <a:rPr dirty="0"/>
              <a:t>Evaluate your knowledge about the topic before the mini training. Please click on the pre-test link below. </a:t>
            </a:r>
          </a:p>
          <a:p>
            <a:pPr marL="0" lvl="1" indent="457200" algn="ctr">
              <a:lnSpc>
                <a:spcPct val="81000"/>
              </a:lnSpc>
              <a:buSzTx/>
              <a:buNone/>
              <a:defRPr sz="2300"/>
            </a:pPr>
            <a:endParaRPr dirty="0"/>
          </a:p>
          <a:p>
            <a:pPr marL="0" lvl="1" indent="457200" algn="ctr">
              <a:lnSpc>
                <a:spcPct val="81000"/>
              </a:lnSpc>
              <a:buSzTx/>
              <a:buNone/>
              <a:defRPr sz="2300"/>
            </a:pPr>
            <a:endParaRPr dirty="0"/>
          </a:p>
          <a:p>
            <a:pPr marL="0" lvl="1" indent="457200" algn="ctr">
              <a:lnSpc>
                <a:spcPct val="81000"/>
              </a:lnSpc>
              <a:buSzTx/>
              <a:buNone/>
              <a:defRPr sz="2300"/>
            </a:pPr>
            <a:r>
              <a:rPr dirty="0"/>
              <a:t> </a:t>
            </a:r>
          </a:p>
          <a:p>
            <a:pPr marL="0" lvl="1" indent="457200" algn="ctr">
              <a:lnSpc>
                <a:spcPct val="81000"/>
              </a:lnSpc>
              <a:buSzTx/>
              <a:buNone/>
              <a:defRPr sz="2300" b="1"/>
            </a:pPr>
            <a:endParaRPr dirty="0"/>
          </a:p>
          <a:p>
            <a:pPr marL="0" lvl="1" indent="457200" algn="ctr">
              <a:lnSpc>
                <a:spcPct val="81000"/>
              </a:lnSpc>
              <a:buSzTx/>
              <a:buNone/>
              <a:defRPr sz="2300" b="1"/>
            </a:pPr>
            <a:endParaRPr dirty="0"/>
          </a:p>
          <a:p>
            <a:pPr marL="0" lvl="1" indent="457200" algn="ctr">
              <a:lnSpc>
                <a:spcPct val="81000"/>
              </a:lnSpc>
              <a:buSzTx/>
              <a:buNone/>
              <a:defRPr sz="2300" b="1"/>
            </a:pPr>
            <a:endParaRPr dirty="0"/>
          </a:p>
          <a:p>
            <a:pPr marL="0" lvl="1" indent="457200" algn="ctr">
              <a:lnSpc>
                <a:spcPct val="81000"/>
              </a:lnSpc>
              <a:buSzTx/>
              <a:buNone/>
              <a:defRPr sz="2300" b="1"/>
            </a:pPr>
            <a:br>
              <a:rPr lang="en-US" dirty="0">
                <a:hlinkClick r:id="rId3"/>
              </a:rPr>
            </a:br>
            <a:r>
              <a:rPr dirty="0">
                <a:hlinkClick r:id="rId3"/>
              </a:rPr>
              <a:t>Please click on link to be routed to the pre-test</a:t>
            </a:r>
            <a:endParaRPr dirty="0"/>
          </a:p>
        </p:txBody>
      </p:sp>
      <p:pic>
        <p:nvPicPr>
          <p:cNvPr id="614" name="Picture 3" descr="Picture 3"/>
          <p:cNvPicPr>
            <a:picLocks noChangeAspect="1"/>
          </p:cNvPicPr>
          <p:nvPr/>
        </p:nvPicPr>
        <p:blipFill>
          <a:blip r:embed="rId4"/>
          <a:stretch>
            <a:fillRect/>
          </a:stretch>
        </p:blipFill>
        <p:spPr>
          <a:xfrm>
            <a:off x="2647575" y="2729190"/>
            <a:ext cx="3806907" cy="2221466"/>
          </a:xfrm>
          <a:prstGeom prst="rect">
            <a:avLst/>
          </a:prstGeom>
          <a:ln w="12700">
            <a:miter lim="400000"/>
          </a:ln>
        </p:spPr>
      </p:pic>
      <p:sp>
        <p:nvSpPr>
          <p:cNvPr id="615" name="TextBox 3"/>
          <p:cNvSpPr txBox="1"/>
          <p:nvPr/>
        </p:nvSpPr>
        <p:spPr>
          <a:xfrm>
            <a:off x="913876" y="6007680"/>
            <a:ext cx="4184067" cy="541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600" b="1">
                <a:solidFill>
                  <a:srgbClr val="FF0000"/>
                </a:solidFill>
                <a:latin typeface="Arial"/>
                <a:ea typeface="Arial"/>
                <a:cs typeface="Arial"/>
                <a:sym typeface="Arial"/>
              </a:defRPr>
            </a:lvl1pPr>
          </a:lstStyle>
          <a:p>
            <a:r>
              <a:t>NOTE: This is for learning purposes only and is NOT approved for CME.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5" name="Picture 2" descr="Picture 2"/>
          <p:cNvPicPr>
            <a:picLocks noChangeAspect="1"/>
          </p:cNvPicPr>
          <p:nvPr/>
        </p:nvPicPr>
        <p:blipFill>
          <a:blip r:embed="rId2"/>
          <a:stretch>
            <a:fillRect/>
          </a:stretch>
        </p:blipFill>
        <p:spPr>
          <a:xfrm>
            <a:off x="7341202" y="682138"/>
            <a:ext cx="1433707" cy="1034973"/>
          </a:xfrm>
          <a:prstGeom prst="rect">
            <a:avLst/>
          </a:prstGeom>
          <a:ln w="12700">
            <a:miter lim="400000"/>
          </a:ln>
        </p:spPr>
      </p:pic>
      <p:sp>
        <p:nvSpPr>
          <p:cNvPr id="816" name="Title 1"/>
          <p:cNvSpPr txBox="1"/>
          <p:nvPr/>
        </p:nvSpPr>
        <p:spPr>
          <a:xfrm>
            <a:off x="367384" y="769407"/>
            <a:ext cx="8405815" cy="708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t>Resources</a:t>
            </a:r>
          </a:p>
        </p:txBody>
      </p:sp>
      <p:sp>
        <p:nvSpPr>
          <p:cNvPr id="817" name="Content Placeholder 1"/>
          <p:cNvSpPr txBox="1">
            <a:spLocks noGrp="1"/>
          </p:cNvSpPr>
          <p:nvPr>
            <p:ph type="body" idx="1"/>
          </p:nvPr>
        </p:nvSpPr>
        <p:spPr>
          <a:xfrm>
            <a:off x="626939" y="1530746"/>
            <a:ext cx="7913214" cy="4976381"/>
          </a:xfrm>
          <a:prstGeom prst="rect">
            <a:avLst/>
          </a:prstGeom>
        </p:spPr>
        <p:txBody>
          <a:bodyPr>
            <a:normAutofit fontScale="85000" lnSpcReduction="20000"/>
          </a:bodyPr>
          <a:lstStyle/>
          <a:p>
            <a:pPr marL="0" indent="0" defTabSz="677569">
              <a:lnSpc>
                <a:spcPct val="120000"/>
              </a:lnSpc>
              <a:spcBef>
                <a:spcPts val="600"/>
              </a:spcBef>
              <a:buSzTx/>
              <a:buNone/>
              <a:defRPr sz="2200" b="1"/>
            </a:pPr>
            <a:r>
              <a:rPr sz="1600" dirty="0"/>
              <a:t>Clinician Resources</a:t>
            </a:r>
          </a:p>
          <a:p>
            <a:pPr marL="171451" indent="-285750" defTabSz="677569">
              <a:lnSpc>
                <a:spcPct val="120000"/>
              </a:lnSpc>
              <a:spcBef>
                <a:spcPts val="600"/>
              </a:spcBef>
              <a:defRPr sz="2100" u="sng">
                <a:solidFill>
                  <a:srgbClr val="0000FF"/>
                </a:solidFill>
                <a:uFill>
                  <a:solidFill>
                    <a:srgbClr val="0000FF"/>
                  </a:solidFill>
                </a:uFill>
              </a:defRPr>
            </a:pPr>
            <a:r>
              <a:rPr sz="1600" dirty="0">
                <a:hlinkClick r:id="rId3"/>
              </a:rPr>
              <a:t>SCREEN and INTERVENE: A Toolkit for Pediatricians to Address Food Insecurity</a:t>
            </a:r>
            <a:endParaRPr sz="1600" dirty="0"/>
          </a:p>
          <a:p>
            <a:pPr marL="171451" indent="-285750" defTabSz="677569">
              <a:lnSpc>
                <a:spcPct val="120000"/>
              </a:lnSpc>
              <a:spcBef>
                <a:spcPts val="600"/>
              </a:spcBef>
              <a:defRPr sz="2100" u="sng">
                <a:solidFill>
                  <a:srgbClr val="0000FF"/>
                </a:solidFill>
                <a:uFill>
                  <a:solidFill>
                    <a:srgbClr val="0000FF"/>
                  </a:solidFill>
                </a:uFill>
              </a:defRPr>
            </a:pPr>
            <a:r>
              <a:rPr sz="1600" dirty="0">
                <a:hlinkClick r:id="rId4"/>
              </a:rPr>
              <a:t>The Center on the Developing Child</a:t>
            </a:r>
            <a:endParaRPr sz="1600" dirty="0"/>
          </a:p>
          <a:p>
            <a:pPr marL="171451" indent="-285750" defTabSz="677569">
              <a:lnSpc>
                <a:spcPct val="120000"/>
              </a:lnSpc>
              <a:spcBef>
                <a:spcPts val="600"/>
              </a:spcBef>
              <a:defRPr sz="2100" u="sng">
                <a:solidFill>
                  <a:srgbClr val="0000FF"/>
                </a:solidFill>
                <a:uFill>
                  <a:solidFill>
                    <a:srgbClr val="0000FF"/>
                  </a:solidFill>
                </a:uFill>
              </a:defRPr>
            </a:pPr>
            <a:r>
              <a:rPr sz="1600" dirty="0">
                <a:hlinkClick r:id="rId5"/>
              </a:rPr>
              <a:t>Center for the Study of Social Policy: Strengthening Families</a:t>
            </a:r>
          </a:p>
          <a:p>
            <a:pPr marL="171451" indent="-285750" defTabSz="677569">
              <a:lnSpc>
                <a:spcPct val="120000"/>
              </a:lnSpc>
              <a:spcBef>
                <a:spcPts val="600"/>
              </a:spcBef>
              <a:defRPr sz="2100"/>
            </a:pPr>
            <a:r>
              <a:rPr sz="1600" dirty="0"/>
              <a:t>AAP Institute for Healthy Childhood Weight (IHCW): </a:t>
            </a:r>
            <a:r>
              <a:rPr sz="1600" u="sng" dirty="0">
                <a:solidFill>
                  <a:srgbClr val="0000FF"/>
                </a:solidFill>
                <a:uFill>
                  <a:solidFill>
                    <a:srgbClr val="0000FF"/>
                  </a:solidFill>
                </a:uFill>
                <a:hlinkClick r:id="rId6"/>
              </a:rPr>
              <a:t>Building a Foundation for Healthy Living</a:t>
            </a:r>
            <a:r>
              <a:rPr sz="1600" dirty="0"/>
              <a:t> </a:t>
            </a:r>
          </a:p>
          <a:p>
            <a:pPr marL="171451" indent="-285750" defTabSz="677569">
              <a:lnSpc>
                <a:spcPct val="120000"/>
              </a:lnSpc>
              <a:spcBef>
                <a:spcPts val="600"/>
              </a:spcBef>
              <a:defRPr sz="2100"/>
            </a:pPr>
            <a:r>
              <a:rPr sz="1600" dirty="0"/>
              <a:t>AAP </a:t>
            </a:r>
            <a:r>
              <a:rPr sz="1600" u="sng" dirty="0">
                <a:solidFill>
                  <a:srgbClr val="0000FF"/>
                </a:solidFill>
                <a:uFill>
                  <a:solidFill>
                    <a:srgbClr val="0000FF"/>
                  </a:solidFill>
                </a:uFill>
                <a:hlinkClick r:id="rId7"/>
              </a:rPr>
              <a:t>Food Insecurity</a:t>
            </a:r>
          </a:p>
          <a:p>
            <a:pPr marL="171451" indent="-285750" defTabSz="677569">
              <a:lnSpc>
                <a:spcPct val="120000"/>
              </a:lnSpc>
              <a:spcBef>
                <a:spcPts val="600"/>
              </a:spcBef>
              <a:defRPr sz="2100" u="sng">
                <a:solidFill>
                  <a:srgbClr val="0000FF"/>
                </a:solidFill>
                <a:uFill>
                  <a:solidFill>
                    <a:srgbClr val="0000FF"/>
                  </a:solidFill>
                </a:uFill>
              </a:defRPr>
            </a:pPr>
            <a:r>
              <a:rPr sz="1600" dirty="0">
                <a:hlinkClick r:id="rId8"/>
              </a:rPr>
              <a:t>AAP Screen &amp; Intervene: Addressing Food Insecurity Webinar</a:t>
            </a:r>
            <a:endParaRPr sz="1600" dirty="0"/>
          </a:p>
          <a:p>
            <a:pPr marL="171451" indent="-285750" defTabSz="677569">
              <a:lnSpc>
                <a:spcPct val="120000"/>
              </a:lnSpc>
              <a:spcBef>
                <a:spcPts val="600"/>
              </a:spcBef>
              <a:defRPr sz="2100" u="sng">
                <a:solidFill>
                  <a:srgbClr val="0000FF"/>
                </a:solidFill>
                <a:uFill>
                  <a:solidFill>
                    <a:srgbClr val="0000FF"/>
                  </a:solidFill>
                </a:uFill>
              </a:defRPr>
            </a:pPr>
            <a:r>
              <a:rPr sz="1600" dirty="0">
                <a:hlinkClick r:id="rId9"/>
              </a:rPr>
              <a:t>Conversations About Podcast</a:t>
            </a:r>
            <a:endParaRPr lang="en-US" sz="1600" dirty="0">
              <a:hlinkClick r:id="rId9"/>
            </a:endParaRPr>
          </a:p>
          <a:p>
            <a:pPr marL="0" indent="0" defTabSz="677569">
              <a:lnSpc>
                <a:spcPct val="120000"/>
              </a:lnSpc>
              <a:spcBef>
                <a:spcPts val="600"/>
              </a:spcBef>
              <a:buSzTx/>
              <a:buNone/>
              <a:defRPr sz="2200" b="1"/>
            </a:pPr>
            <a:r>
              <a:rPr lang="en-US" sz="1600" dirty="0"/>
              <a:t>AAP Policy</a:t>
            </a:r>
          </a:p>
          <a:p>
            <a:pPr marL="171450" indent="-285750" defTabSz="677569">
              <a:lnSpc>
                <a:spcPct val="120000"/>
              </a:lnSpc>
              <a:spcBef>
                <a:spcPts val="600"/>
              </a:spcBef>
              <a:defRPr sz="2100" u="sng">
                <a:solidFill>
                  <a:srgbClr val="0000FF"/>
                </a:solidFill>
                <a:uFill>
                  <a:solidFill>
                    <a:srgbClr val="0000FF"/>
                  </a:solidFill>
                </a:uFill>
              </a:defRPr>
            </a:pPr>
            <a:r>
              <a:rPr lang="en-US" sz="1600" dirty="0">
                <a:hlinkClick r:id="rId10"/>
              </a:rPr>
              <a:t>Promoting Food Security for All Children</a:t>
            </a:r>
            <a:endParaRPr lang="en-US" sz="1600" dirty="0"/>
          </a:p>
          <a:p>
            <a:pPr marL="0" lvl="1" indent="0" defTabSz="677569">
              <a:lnSpc>
                <a:spcPct val="120000"/>
              </a:lnSpc>
              <a:spcBef>
                <a:spcPts val="600"/>
              </a:spcBef>
              <a:buSzTx/>
              <a:buNone/>
              <a:defRPr sz="2200" b="1"/>
            </a:pPr>
            <a:r>
              <a:rPr lang="en-US" sz="1600" dirty="0"/>
              <a:t>Bright Futures Resources</a:t>
            </a:r>
          </a:p>
          <a:p>
            <a:pPr marL="247650" indent="-285750" defTabSz="677569">
              <a:lnSpc>
                <a:spcPct val="120000"/>
              </a:lnSpc>
              <a:spcBef>
                <a:spcPts val="600"/>
              </a:spcBef>
              <a:defRPr sz="2100" u="sng">
                <a:solidFill>
                  <a:srgbClr val="0000FF"/>
                </a:solidFill>
                <a:uFill>
                  <a:solidFill>
                    <a:srgbClr val="0000FF"/>
                  </a:solidFill>
                </a:uFill>
              </a:defRPr>
            </a:pPr>
            <a:r>
              <a:rPr lang="en-US" sz="1600" dirty="0">
                <a:hlinkClick r:id="rId11"/>
              </a:rPr>
              <a:t>Bright Futures Guidelines and Pocket Guide</a:t>
            </a:r>
          </a:p>
          <a:p>
            <a:pPr marL="247650" indent="-285750" defTabSz="677569">
              <a:lnSpc>
                <a:spcPct val="120000"/>
              </a:lnSpc>
              <a:spcBef>
                <a:spcPts val="600"/>
              </a:spcBef>
              <a:defRPr sz="2100" u="sng">
                <a:solidFill>
                  <a:srgbClr val="0000FF"/>
                </a:solidFill>
                <a:uFill>
                  <a:solidFill>
                    <a:srgbClr val="0000FF"/>
                  </a:solidFill>
                </a:uFill>
              </a:defRPr>
            </a:pPr>
            <a:r>
              <a:rPr lang="en-US" sz="1600" dirty="0">
                <a:hlinkClick r:id="rId12"/>
              </a:rPr>
              <a:t>Integrating Social Determinants of Health Into Health Supervision Visits</a:t>
            </a:r>
          </a:p>
          <a:p>
            <a:pPr marL="247650" indent="-285750" defTabSz="677569">
              <a:lnSpc>
                <a:spcPct val="120000"/>
              </a:lnSpc>
              <a:spcBef>
                <a:spcPts val="600"/>
              </a:spcBef>
              <a:defRPr sz="2100" u="sng">
                <a:solidFill>
                  <a:srgbClr val="0000FF"/>
                </a:solidFill>
                <a:uFill>
                  <a:solidFill>
                    <a:srgbClr val="0000FF"/>
                  </a:solidFill>
                </a:uFill>
              </a:defRPr>
            </a:pPr>
            <a:r>
              <a:rPr lang="en-US" sz="1600" dirty="0">
                <a:hlinkClick r:id="rId13"/>
              </a:rPr>
              <a:t>Promoting Lifelong Health for Families and Communities</a:t>
            </a:r>
          </a:p>
          <a:p>
            <a:pPr marL="247650" indent="-285750" defTabSz="677569">
              <a:lnSpc>
                <a:spcPct val="120000"/>
              </a:lnSpc>
              <a:spcBef>
                <a:spcPts val="600"/>
              </a:spcBef>
              <a:defRPr sz="2100" u="sng">
                <a:solidFill>
                  <a:srgbClr val="0000FF"/>
                </a:solidFill>
                <a:uFill>
                  <a:solidFill>
                    <a:srgbClr val="0000FF"/>
                  </a:solidFill>
                </a:uFill>
              </a:defRPr>
            </a:pPr>
            <a:r>
              <a:rPr lang="en-US" sz="1600" dirty="0">
                <a:hlinkClick r:id="rId14"/>
              </a:rPr>
              <a:t>Promoting Healthy Development</a:t>
            </a:r>
          </a:p>
          <a:p>
            <a:pPr marL="247650" indent="-285750" defTabSz="677569">
              <a:lnSpc>
                <a:spcPct val="120000"/>
              </a:lnSpc>
              <a:spcBef>
                <a:spcPts val="600"/>
              </a:spcBef>
              <a:defRPr sz="2100" u="sng">
                <a:solidFill>
                  <a:srgbClr val="0000FF"/>
                </a:solidFill>
                <a:uFill>
                  <a:solidFill>
                    <a:srgbClr val="0000FF"/>
                  </a:solidFill>
                </a:uFill>
              </a:defRPr>
            </a:pPr>
            <a:r>
              <a:rPr lang="en-US" sz="1600" dirty="0">
                <a:hlinkClick r:id="rId15"/>
              </a:rPr>
              <a:t>Promoting Healthy Weight</a:t>
            </a:r>
          </a:p>
          <a:p>
            <a:pPr marL="247650" indent="-285750" defTabSz="677569">
              <a:lnSpc>
                <a:spcPct val="120000"/>
              </a:lnSpc>
              <a:spcBef>
                <a:spcPts val="600"/>
              </a:spcBef>
              <a:defRPr sz="2100" u="sng">
                <a:solidFill>
                  <a:srgbClr val="0000FF"/>
                </a:solidFill>
                <a:uFill>
                  <a:solidFill>
                    <a:srgbClr val="0000FF"/>
                  </a:solidFill>
                </a:uFill>
              </a:defRPr>
            </a:pPr>
            <a:r>
              <a:rPr lang="en-US" sz="1600" dirty="0">
                <a:hlinkClick r:id="rId16"/>
              </a:rPr>
              <a:t>Promoting Healthy Nutrition</a:t>
            </a:r>
          </a:p>
          <a:p>
            <a:pPr marL="591552" lvl="1" indent="-210551" defTabSz="677569">
              <a:lnSpc>
                <a:spcPct val="110000"/>
              </a:lnSpc>
              <a:spcBef>
                <a:spcPts val="600"/>
              </a:spcBef>
              <a:buFontTx/>
              <a:defRPr sz="2100" u="sng">
                <a:solidFill>
                  <a:srgbClr val="0000FF"/>
                </a:solidFill>
                <a:uFill>
                  <a:solidFill>
                    <a:srgbClr val="0000FF"/>
                  </a:solidFill>
                </a:uFill>
              </a:defRPr>
            </a:pPr>
            <a:endParaRPr sz="1600" dirty="0">
              <a:hlinkClick r:id="rId9"/>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Content Placeholder 1"/>
          <p:cNvSpPr txBox="1">
            <a:spLocks noGrp="1"/>
          </p:cNvSpPr>
          <p:nvPr>
            <p:ph type="body" idx="1"/>
          </p:nvPr>
        </p:nvSpPr>
        <p:spPr>
          <a:xfrm>
            <a:off x="626939" y="1530747"/>
            <a:ext cx="7913214" cy="5171268"/>
          </a:xfrm>
          <a:prstGeom prst="rect">
            <a:avLst/>
          </a:prstGeom>
        </p:spPr>
        <p:txBody>
          <a:bodyPr>
            <a:normAutofit/>
          </a:bodyPr>
          <a:lstStyle/>
          <a:p>
            <a:pPr marL="0" indent="0">
              <a:buNone/>
              <a:defRPr sz="2100">
                <a:solidFill>
                  <a:srgbClr val="131313"/>
                </a:solidFill>
                <a:uFill>
                  <a:solidFill>
                    <a:srgbClr val="000000"/>
                  </a:solidFill>
                </a:uFill>
              </a:defRPr>
            </a:pPr>
            <a:r>
              <a:rPr lang="en-US" sz="1400" b="1" dirty="0"/>
              <a:t>AAP Resources</a:t>
            </a:r>
          </a:p>
          <a:p>
            <a:pPr marL="285750" indent="-285750">
              <a:lnSpc>
                <a:spcPct val="100000"/>
              </a:lnSpc>
              <a:defRPr sz="2100">
                <a:solidFill>
                  <a:srgbClr val="131313"/>
                </a:solidFill>
                <a:uFill>
                  <a:solidFill>
                    <a:srgbClr val="000000"/>
                  </a:solidFill>
                </a:uFill>
              </a:defRPr>
            </a:pPr>
            <a:r>
              <a:rPr sz="1400" dirty="0">
                <a:hlinkClick r:id="rId2"/>
              </a:rPr>
              <a:t>Promoting Food Security for All Children </a:t>
            </a:r>
            <a:endParaRPr lang="en-US" sz="1400" dirty="0"/>
          </a:p>
          <a:p>
            <a:pPr marL="285750" indent="-285750">
              <a:lnSpc>
                <a:spcPct val="100000"/>
              </a:lnSpc>
              <a:defRPr sz="2100">
                <a:solidFill>
                  <a:srgbClr val="131313"/>
                </a:solidFill>
                <a:uFill>
                  <a:solidFill>
                    <a:srgbClr val="000000"/>
                  </a:solidFill>
                </a:uFill>
              </a:defRPr>
            </a:pPr>
            <a:r>
              <a:rPr sz="1400" dirty="0">
                <a:hlinkClick r:id="rId3"/>
              </a:rPr>
              <a:t>Promoting Optimal Development: Identifying Infants and Young Children With Developmental Disorders Through Developmental Surveillance and Screening </a:t>
            </a:r>
            <a:r>
              <a:rPr sz="1400" u="sng" dirty="0">
                <a:solidFill>
                  <a:schemeClr val="accent5">
                    <a:satOff val="-3547"/>
                    <a:lumOff val="-10352"/>
                  </a:schemeClr>
                </a:solidFill>
                <a:uFill>
                  <a:solidFill>
                    <a:srgbClr val="0563C1"/>
                  </a:solidFill>
                </a:uFill>
              </a:rPr>
              <a:t> </a:t>
            </a:r>
            <a:endParaRPr sz="1400" dirty="0">
              <a:solidFill>
                <a:schemeClr val="accent5">
                  <a:satOff val="-3547"/>
                  <a:lumOff val="-10352"/>
                </a:schemeClr>
              </a:solidFill>
              <a:latin typeface="Alegreya Sans"/>
              <a:ea typeface="Alegreya Sans"/>
              <a:cs typeface="Alegreya Sans"/>
              <a:sym typeface="Alegreya Sans"/>
            </a:endParaRPr>
          </a:p>
          <a:p>
            <a:pPr marL="285750" indent="-285750">
              <a:lnSpc>
                <a:spcPct val="100000"/>
              </a:lnSpc>
              <a:defRPr sz="2100">
                <a:uFill>
                  <a:solidFill>
                    <a:srgbClr val="0000FF"/>
                  </a:solidFill>
                </a:uFill>
              </a:defRPr>
            </a:pPr>
            <a:r>
              <a:rPr sz="1400" dirty="0">
                <a:hlinkClick r:id="rId4"/>
              </a:rPr>
              <a:t>Preventing Childhood Toxic Stress: Partnering With Families and Communities to Promote Relational Health</a:t>
            </a:r>
            <a:endParaRPr lang="en-US" sz="1400" dirty="0"/>
          </a:p>
          <a:p>
            <a:pPr marL="0" indent="0">
              <a:buNone/>
              <a:defRPr sz="2100">
                <a:uFill>
                  <a:solidFill>
                    <a:srgbClr val="0000FF"/>
                  </a:solidFill>
                </a:uFill>
              </a:defRPr>
            </a:pPr>
            <a:r>
              <a:rPr lang="en-US" sz="1400" b="1" dirty="0"/>
              <a:t>Resources for Families</a:t>
            </a:r>
          </a:p>
          <a:p>
            <a:pPr marL="180472" indent="-180472">
              <a:lnSpc>
                <a:spcPct val="100000"/>
              </a:lnSpc>
              <a:buFontTx/>
              <a:defRPr sz="2100">
                <a:uFill>
                  <a:solidFill>
                    <a:srgbClr val="000000"/>
                  </a:solidFill>
                </a:uFill>
              </a:defRPr>
            </a:pPr>
            <a:r>
              <a:rPr lang="en-US" sz="1400" dirty="0">
                <a:hlinkClick r:id="rId5"/>
              </a:rPr>
              <a:t>Feeding America</a:t>
            </a:r>
            <a:endParaRPr lang="en-US" sz="1400" dirty="0"/>
          </a:p>
          <a:p>
            <a:pPr marL="180472" indent="-180472">
              <a:lnSpc>
                <a:spcPct val="100000"/>
              </a:lnSpc>
              <a:buFontTx/>
              <a:defRPr sz="2100">
                <a:uFill>
                  <a:solidFill>
                    <a:srgbClr val="000000"/>
                  </a:solidFill>
                </a:uFill>
              </a:defRPr>
            </a:pPr>
            <a:r>
              <a:rPr lang="en-US" sz="1400" dirty="0">
                <a:hlinkClick r:id="rId6"/>
              </a:rPr>
              <a:t>Zero to Three</a:t>
            </a:r>
            <a:endParaRPr lang="en-US" sz="1400" u="sng" dirty="0">
              <a:solidFill>
                <a:srgbClr val="0000FF"/>
              </a:solidFill>
            </a:endParaRPr>
          </a:p>
          <a:p>
            <a:pPr marL="180472" indent="-180472">
              <a:lnSpc>
                <a:spcPct val="100000"/>
              </a:lnSpc>
              <a:buFontTx/>
              <a:defRPr sz="2100">
                <a:uFill>
                  <a:solidFill>
                    <a:srgbClr val="000000"/>
                  </a:solidFill>
                </a:uFill>
              </a:defRPr>
            </a:pPr>
            <a:r>
              <a:rPr lang="en-US" sz="1400" u="sng" dirty="0">
                <a:solidFill>
                  <a:srgbClr val="0000FF"/>
                </a:solidFill>
                <a:uFill>
                  <a:solidFill>
                    <a:srgbClr val="0000FF"/>
                  </a:solidFill>
                </a:uFill>
                <a:hlinkClick r:id="rId7"/>
              </a:rPr>
              <a:t>HealthyChildren.org</a:t>
            </a:r>
            <a:r>
              <a:rPr lang="en-US" sz="1400" dirty="0"/>
              <a:t> </a:t>
            </a:r>
          </a:p>
          <a:p>
            <a:pPr marL="180472" indent="-180472">
              <a:lnSpc>
                <a:spcPct val="100000"/>
              </a:lnSpc>
              <a:buFontTx/>
              <a:defRPr sz="2100" u="sng">
                <a:solidFill>
                  <a:srgbClr val="0000FF"/>
                </a:solidFill>
                <a:uFill>
                  <a:solidFill>
                    <a:srgbClr val="0000FF"/>
                  </a:solidFill>
                </a:uFill>
              </a:defRPr>
            </a:pPr>
            <a:r>
              <a:rPr lang="en-US" sz="1400" dirty="0"/>
              <a:t>USDA Dietary Guidelines for Americans</a:t>
            </a:r>
          </a:p>
          <a:p>
            <a:pPr marL="0" indent="0">
              <a:buNone/>
              <a:defRPr sz="2100">
                <a:uFill>
                  <a:solidFill>
                    <a:srgbClr val="0000FF"/>
                  </a:solidFill>
                </a:uFill>
              </a:defRPr>
            </a:pPr>
            <a:br>
              <a:rPr sz="1400" dirty="0"/>
            </a:br>
            <a:endParaRPr sz="1400" u="sng" dirty="0">
              <a:solidFill>
                <a:srgbClr val="0000FF"/>
              </a:solidFill>
              <a:hlinkClick r:id="rId8"/>
            </a:endParaRPr>
          </a:p>
        </p:txBody>
      </p:sp>
      <p:sp>
        <p:nvSpPr>
          <p:cNvPr id="823" name="Title 1"/>
          <p:cNvSpPr txBox="1"/>
          <p:nvPr/>
        </p:nvSpPr>
        <p:spPr>
          <a:xfrm>
            <a:off x="367384" y="769407"/>
            <a:ext cx="8405815" cy="708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rPr dirty="0"/>
              <a:t>Resources</a:t>
            </a:r>
          </a:p>
        </p:txBody>
      </p:sp>
    </p:spTree>
    <p:extLst>
      <p:ext uri="{BB962C8B-B14F-4D97-AF65-F5344CB8AC3E}">
        <p14:creationId xmlns:p14="http://schemas.microsoft.com/office/powerpoint/2010/main" val="25989082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Title 1"/>
          <p:cNvSpPr txBox="1"/>
          <p:nvPr/>
        </p:nvSpPr>
        <p:spPr>
          <a:xfrm>
            <a:off x="367384" y="769407"/>
            <a:ext cx="8405815" cy="708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t>References</a:t>
            </a:r>
          </a:p>
        </p:txBody>
      </p:sp>
      <p:sp>
        <p:nvSpPr>
          <p:cNvPr id="829" name="Content Placeholder 1"/>
          <p:cNvSpPr txBox="1">
            <a:spLocks noGrp="1"/>
          </p:cNvSpPr>
          <p:nvPr>
            <p:ph type="body" idx="1"/>
          </p:nvPr>
        </p:nvSpPr>
        <p:spPr>
          <a:xfrm>
            <a:off x="613684" y="1720529"/>
            <a:ext cx="7913214" cy="4749282"/>
          </a:xfrm>
          <a:prstGeom prst="rect">
            <a:avLst/>
          </a:prstGeom>
        </p:spPr>
        <p:txBody>
          <a:bodyPr>
            <a:normAutofit lnSpcReduction="10000"/>
          </a:bodyPr>
          <a:lstStyle/>
          <a:p>
            <a:pPr marL="342900" indent="-342900">
              <a:lnSpc>
                <a:spcPct val="100000"/>
              </a:lnSpc>
              <a:buFont typeface="+mj-lt"/>
              <a:buAutoNum type="arabicPeriod"/>
              <a:defRPr sz="1800"/>
            </a:pPr>
            <a:r>
              <a:rPr sz="1400" dirty="0"/>
              <a:t>Hager ER, </a:t>
            </a:r>
            <a:r>
              <a:rPr sz="1400" dirty="0" err="1"/>
              <a:t>Quigg</a:t>
            </a:r>
            <a:r>
              <a:rPr sz="1400" dirty="0"/>
              <a:t> AM, Black MM, Coleman SM, </a:t>
            </a:r>
            <a:r>
              <a:rPr sz="1400" dirty="0" err="1"/>
              <a:t>Heeren</a:t>
            </a:r>
            <a:r>
              <a:rPr sz="1400" dirty="0"/>
              <a:t> T, Rose-Jacobs R, Cook JT, Ettinger de Cuba SE, Casey PH, Chilton M, </a:t>
            </a:r>
            <a:r>
              <a:rPr sz="1400" dirty="0" err="1"/>
              <a:t>Cutts</a:t>
            </a:r>
            <a:r>
              <a:rPr sz="1400" dirty="0"/>
              <a:t> DB, Meyers AF, Frank DA. Development and Validity of a 2-Item Screen to Identify Families at Risk for Food Insecurity. </a:t>
            </a:r>
            <a:r>
              <a:rPr sz="1400" i="1" dirty="0"/>
              <a:t>Pediatrics</a:t>
            </a:r>
            <a:r>
              <a:rPr sz="1400" dirty="0"/>
              <a:t> 2010; 126(1), 26-32.</a:t>
            </a:r>
          </a:p>
          <a:p>
            <a:pPr marL="342900" indent="-342900">
              <a:lnSpc>
                <a:spcPct val="100000"/>
              </a:lnSpc>
              <a:buFont typeface="+mj-lt"/>
              <a:buAutoNum type="arabicPeriod"/>
              <a:defRPr sz="1800"/>
            </a:pPr>
            <a:r>
              <a:rPr sz="1400" dirty="0"/>
              <a:t>Coleman-Jensen A, Rabbit MP, Gregory CA, Singh A. (2022). </a:t>
            </a:r>
            <a:r>
              <a:rPr sz="1400" i="1" dirty="0"/>
              <a:t>Household Food Security in the Unites States in 2021</a:t>
            </a:r>
            <a:r>
              <a:rPr sz="1400" dirty="0"/>
              <a:t>.</a:t>
            </a:r>
          </a:p>
          <a:p>
            <a:pPr marL="342900" indent="-342900">
              <a:lnSpc>
                <a:spcPct val="100000"/>
              </a:lnSpc>
              <a:buFont typeface="+mj-lt"/>
              <a:buAutoNum type="arabicPeriod"/>
              <a:defRPr sz="1800"/>
            </a:pPr>
            <a:r>
              <a:rPr sz="1400" dirty="0" err="1"/>
              <a:t>Gitterman</a:t>
            </a:r>
            <a:r>
              <a:rPr sz="1400" dirty="0"/>
              <a:t> BA, Chilton LA, Cotton WH, </a:t>
            </a:r>
            <a:r>
              <a:rPr sz="1400" dirty="0" err="1"/>
              <a:t>Duffee</a:t>
            </a:r>
            <a:r>
              <a:rPr sz="1400" dirty="0"/>
              <a:t> JH, Flanagan P, Keane VA, Krugman SD, Kuo AA, Linton JM, </a:t>
            </a:r>
            <a:r>
              <a:rPr sz="1400" dirty="0" err="1"/>
              <a:t>McKelvey</a:t>
            </a:r>
            <a:r>
              <a:rPr sz="1400" dirty="0"/>
              <a:t> CD, Paz-</a:t>
            </a:r>
            <a:r>
              <a:rPr sz="1400" dirty="0" err="1"/>
              <a:t>Soldan</a:t>
            </a:r>
            <a:r>
              <a:rPr sz="1400" dirty="0"/>
              <a:t> CJ, Daniels SR, Abrams SA, </a:t>
            </a:r>
            <a:r>
              <a:rPr sz="1400" dirty="0" err="1"/>
              <a:t>Corkins</a:t>
            </a:r>
            <a:r>
              <a:rPr sz="1400" dirty="0"/>
              <a:t> MR, de Ferranti SD, Golden NH, </a:t>
            </a:r>
            <a:r>
              <a:rPr sz="1400" dirty="0" err="1"/>
              <a:t>Magge</a:t>
            </a:r>
            <a:r>
              <a:rPr sz="1400" dirty="0"/>
              <a:t> SN, Schwarzenberg SJ; Promoting Food Security for All Children. </a:t>
            </a:r>
            <a:r>
              <a:rPr sz="1400" i="1" dirty="0"/>
              <a:t>Pediatrics</a:t>
            </a:r>
            <a:r>
              <a:rPr sz="1400" dirty="0"/>
              <a:t> 2015; 136 (5): e1431–e1438.</a:t>
            </a:r>
          </a:p>
          <a:p>
            <a:pPr marL="342900" indent="-342900">
              <a:lnSpc>
                <a:spcPct val="100000"/>
              </a:lnSpc>
              <a:buFont typeface="+mj-lt"/>
              <a:buAutoNum type="arabicPeriod"/>
              <a:defRPr sz="1800"/>
            </a:pPr>
            <a:r>
              <a:rPr sz="1400" dirty="0"/>
              <a:t>Hake M, Engelhard E, Dewey A. (2022). Map the Meal Gap 2022; An Analysis of County and Congressional District Food Insecurity and County Food Cost in the United States in 2020. Feeding America.</a:t>
            </a:r>
            <a:endParaRPr lang="en-US" sz="1400" dirty="0"/>
          </a:p>
          <a:p>
            <a:pPr marL="342900" indent="-342900" defTabSz="457200">
              <a:lnSpc>
                <a:spcPct val="100000"/>
              </a:lnSpc>
              <a:spcBef>
                <a:spcPts val="1200"/>
              </a:spcBef>
              <a:buFont typeface="+mj-lt"/>
              <a:buAutoNum type="arabicPeriod"/>
              <a:defRPr sz="1800"/>
            </a:pPr>
            <a:r>
              <a:rPr lang="en-US" sz="1400" dirty="0"/>
              <a:t>Chilton M, Black MM, Berkowitz C, Casey PH, Cook J, </a:t>
            </a:r>
            <a:r>
              <a:rPr lang="en-US" sz="1400" dirty="0" err="1"/>
              <a:t>Cutts</a:t>
            </a:r>
            <a:r>
              <a:rPr lang="en-US" sz="1400" dirty="0"/>
              <a:t> D, Jacobs RR, </a:t>
            </a:r>
            <a:r>
              <a:rPr lang="en-US" sz="1400" dirty="0" err="1"/>
              <a:t>Heeren</a:t>
            </a:r>
            <a:r>
              <a:rPr lang="en-US" sz="1400" dirty="0"/>
              <a:t> T, Ettinger de Cuba S, Coleman S, Meyers A, Frank DA. Food Insecurity and Risk of Poor Health Among US-Born Children of Immigrants.</a:t>
            </a:r>
            <a:r>
              <a:rPr lang="en-US" sz="1400" i="1" dirty="0"/>
              <a:t> Am J Public Health. </a:t>
            </a:r>
            <a:r>
              <a:rPr lang="en-US" sz="1400" dirty="0"/>
              <a:t>2009; 99(3);556-562.</a:t>
            </a:r>
          </a:p>
          <a:p>
            <a:pPr marL="342900" indent="-342900" defTabSz="457200">
              <a:lnSpc>
                <a:spcPct val="100000"/>
              </a:lnSpc>
              <a:spcBef>
                <a:spcPts val="1200"/>
              </a:spcBef>
              <a:buFont typeface="+mj-lt"/>
              <a:buAutoNum type="arabicPeriod"/>
              <a:defRPr sz="1800"/>
            </a:pPr>
            <a:r>
              <a:rPr lang="en-US" sz="1400" dirty="0"/>
              <a:t>Jernigan VBB, </a:t>
            </a:r>
            <a:r>
              <a:rPr lang="en-US" sz="1400" dirty="0" err="1"/>
              <a:t>Huyser</a:t>
            </a:r>
            <a:r>
              <a:rPr lang="en-US" sz="1400" dirty="0"/>
              <a:t> KR, Valdes J, Simonds VW. Food Insecurity among American Indians and Alaska Natives: A National Profile using the Current Population Survey–Food Security Supplement. </a:t>
            </a:r>
            <a:r>
              <a:rPr lang="en-US" sz="1400" i="1" dirty="0"/>
              <a:t>J Hunger Environ </a:t>
            </a:r>
            <a:r>
              <a:rPr lang="en-US" sz="1400" i="1" dirty="0" err="1"/>
              <a:t>Nutri</a:t>
            </a:r>
            <a:r>
              <a:rPr lang="en-US" sz="1400" dirty="0"/>
              <a:t>. 2017;12(1):1-10.</a:t>
            </a:r>
          </a:p>
          <a:p>
            <a:pPr marL="240631" indent="-240631">
              <a:lnSpc>
                <a:spcPct val="100000"/>
              </a:lnSpc>
              <a:buFontTx/>
              <a:buAutoNum type="arabicPeriod"/>
              <a:defRPr sz="1800"/>
            </a:pPr>
            <a:endParaRPr sz="1400"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 name="Title 1"/>
          <p:cNvSpPr txBox="1"/>
          <p:nvPr/>
        </p:nvSpPr>
        <p:spPr>
          <a:xfrm>
            <a:off x="367384" y="769407"/>
            <a:ext cx="8405815" cy="708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t>References</a:t>
            </a:r>
          </a:p>
        </p:txBody>
      </p:sp>
      <p:sp>
        <p:nvSpPr>
          <p:cNvPr id="832" name="Content Placeholder 1"/>
          <p:cNvSpPr txBox="1">
            <a:spLocks noGrp="1"/>
          </p:cNvSpPr>
          <p:nvPr>
            <p:ph type="body" idx="1"/>
          </p:nvPr>
        </p:nvSpPr>
        <p:spPr>
          <a:xfrm>
            <a:off x="613684" y="1720529"/>
            <a:ext cx="7913214" cy="4749282"/>
          </a:xfrm>
          <a:prstGeom prst="rect">
            <a:avLst/>
          </a:prstGeom>
        </p:spPr>
        <p:txBody>
          <a:bodyPr>
            <a:normAutofit/>
          </a:bodyPr>
          <a:lstStyle/>
          <a:p>
            <a:pPr marL="342900" indent="-342900" defTabSz="457200">
              <a:lnSpc>
                <a:spcPct val="100000"/>
              </a:lnSpc>
              <a:spcBef>
                <a:spcPts val="1200"/>
              </a:spcBef>
              <a:buFont typeface="+mj-lt"/>
              <a:buAutoNum type="arabicPeriod" startAt="7"/>
              <a:defRPr sz="1800"/>
            </a:pPr>
            <a:r>
              <a:rPr sz="1400" dirty="0"/>
              <a:t>Coleman-Jensen A, Nord, M. </a:t>
            </a:r>
            <a:r>
              <a:rPr sz="1400" i="1" dirty="0"/>
              <a:t>Food Insecurity Among Households with Working-Age Adults with Disabilities.</a:t>
            </a:r>
            <a:r>
              <a:rPr sz="1400" dirty="0"/>
              <a:t> U.S. Department of Agriculture. Economic Research Service; 2013.  </a:t>
            </a:r>
          </a:p>
          <a:p>
            <a:pPr marL="342900" indent="-342900">
              <a:lnSpc>
                <a:spcPct val="100000"/>
              </a:lnSpc>
              <a:buFont typeface="+mj-lt"/>
              <a:buAutoNum type="arabicPeriod" startAt="7"/>
              <a:defRPr sz="1800">
                <a:uFill>
                  <a:solidFill>
                    <a:srgbClr val="0563C1"/>
                  </a:solidFill>
                </a:uFill>
              </a:defRPr>
            </a:pPr>
            <a:r>
              <a:rPr sz="1400" dirty="0"/>
              <a:t>Jackson DB, Chilton M, Johnson KR, Vaughn MG. Adverse Childhood Experiences and House  Food Insecurity: Findings from the 2016 National Survey of Children’s Health. </a:t>
            </a:r>
            <a:r>
              <a:rPr sz="1400" i="1" dirty="0"/>
              <a:t>Am J Med. </a:t>
            </a:r>
            <a:r>
              <a:rPr sz="1400" dirty="0"/>
              <a:t>2019; 57(5):667-674.</a:t>
            </a:r>
            <a:endParaRPr lang="en-US" sz="1400" dirty="0"/>
          </a:p>
          <a:p>
            <a:pPr marL="342900" indent="-342900">
              <a:lnSpc>
                <a:spcPct val="100000"/>
              </a:lnSpc>
              <a:buFont typeface="+mj-lt"/>
              <a:buAutoNum type="arabicPeriod" startAt="7"/>
              <a:defRPr sz="1800">
                <a:uFill>
                  <a:solidFill>
                    <a:srgbClr val="0563C1"/>
                  </a:solidFill>
                </a:uFill>
              </a:defRPr>
            </a:pPr>
            <a:r>
              <a:rPr lang="en-US" sz="1400" dirty="0"/>
              <a:t>Coleman-Jensen, A., Rabbit, M. P., Gregory, C. A., &amp; Singh, A. </a:t>
            </a:r>
            <a:r>
              <a:rPr lang="en-US" sz="1400" i="1" dirty="0"/>
              <a:t>Household Food Insecurity in the United States in 2019; </a:t>
            </a:r>
            <a:r>
              <a:rPr lang="en-US" sz="1400" dirty="0"/>
              <a:t>2022.</a:t>
            </a:r>
          </a:p>
          <a:p>
            <a:pPr marL="342900" indent="-342900">
              <a:lnSpc>
                <a:spcPct val="100000"/>
              </a:lnSpc>
              <a:buFont typeface="+mj-lt"/>
              <a:buAutoNum type="arabicPeriod" startAt="7"/>
              <a:defRPr sz="1800"/>
            </a:pPr>
            <a:r>
              <a:rPr lang="en-US" sz="1400" dirty="0"/>
              <a:t>Shaw JS, Hagan JF Jr, Shepard MT, Curry ES, Swanson JT, </a:t>
            </a:r>
            <a:r>
              <a:rPr lang="en-US" sz="1400" dirty="0" err="1"/>
              <a:t>Janies</a:t>
            </a:r>
            <a:r>
              <a:rPr lang="en-US" sz="1400" dirty="0"/>
              <a:t> KM, eds. Bright Futures Tool and Resource Kit. 2nd ed. American Academy of Pediatrics; 2019. </a:t>
            </a:r>
          </a:p>
          <a:p>
            <a:pPr marL="342900" indent="-342900">
              <a:lnSpc>
                <a:spcPct val="100000"/>
              </a:lnSpc>
              <a:buFont typeface="+mj-lt"/>
              <a:buAutoNum type="arabicPeriod" startAt="7"/>
              <a:defRPr sz="1800"/>
            </a:pPr>
            <a:r>
              <a:rPr lang="en-US" sz="1400" dirty="0"/>
              <a:t>Hagan JF, Shaw JS, Duncan PM: American Academy of Pediatrics. </a:t>
            </a:r>
            <a:r>
              <a:rPr lang="en-US" sz="1400" i="1" dirty="0"/>
              <a:t>Bright Futures </a:t>
            </a:r>
            <a:r>
              <a:rPr lang="en-US" sz="1400" dirty="0"/>
              <a:t>Guidelines</a:t>
            </a:r>
            <a:r>
              <a:rPr lang="en-US" sz="1400" i="1" dirty="0"/>
              <a:t> for Health Supervision of Infants, Children, and Adolescents, </a:t>
            </a:r>
            <a:r>
              <a:rPr lang="en-US" sz="1400" dirty="0"/>
              <a:t>4th edition; 2017.</a:t>
            </a:r>
          </a:p>
          <a:p>
            <a:pPr marL="240631" indent="-240631">
              <a:lnSpc>
                <a:spcPct val="100000"/>
              </a:lnSpc>
              <a:buFontTx/>
              <a:buAutoNum type="arabicPeriod" startAt="7"/>
              <a:defRPr sz="1800">
                <a:uFill>
                  <a:solidFill>
                    <a:srgbClr val="0563C1"/>
                  </a:solidFill>
                </a:uFill>
              </a:defRPr>
            </a:pP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Content Placeholder 1"/>
          <p:cNvSpPr txBox="1">
            <a:spLocks noGrp="1"/>
          </p:cNvSpPr>
          <p:nvPr>
            <p:ph type="body" idx="1"/>
          </p:nvPr>
        </p:nvSpPr>
        <p:spPr>
          <a:xfrm>
            <a:off x="615392" y="1785844"/>
            <a:ext cx="7677709" cy="3573556"/>
          </a:xfrm>
          <a:prstGeom prst="rect">
            <a:avLst/>
          </a:prstGeom>
        </p:spPr>
        <p:txBody>
          <a:bodyPr/>
          <a:lstStyle/>
          <a:p>
            <a:pPr>
              <a:defRPr sz="2100"/>
            </a:pPr>
            <a:r>
              <a:t>Describe the role of pediatric health care professionals in screening and identifying children at risk for food insecurity and in connecting families to needed community resources</a:t>
            </a:r>
          </a:p>
          <a:p>
            <a:pPr>
              <a:defRPr sz="2100"/>
            </a:pPr>
            <a:r>
              <a:t>Recognize the negative impacts on health, development, and well being of children who are experiencing food insecurity</a:t>
            </a:r>
          </a:p>
          <a:p>
            <a:pPr>
              <a:defRPr sz="2100"/>
            </a:pPr>
            <a:r>
              <a:t>Describe the use of Hunger Vital Sign</a:t>
            </a:r>
            <a:r>
              <a:rPr baseline="31999"/>
              <a:t>TM</a:t>
            </a:r>
            <a:r>
              <a:t> to screen for food insecurity</a:t>
            </a:r>
            <a:r>
              <a:rPr baseline="31999"/>
              <a:t>1</a:t>
            </a:r>
          </a:p>
          <a:p>
            <a:pPr>
              <a:defRPr sz="2100"/>
            </a:pPr>
            <a:r>
              <a:t>Develop a comfort level in speaking with families on this topic without creating stigma and providing positive presentation of programs and resources</a:t>
            </a:r>
          </a:p>
        </p:txBody>
      </p:sp>
      <p:sp>
        <p:nvSpPr>
          <p:cNvPr id="620" name="Title 1"/>
          <p:cNvSpPr txBox="1"/>
          <p:nvPr/>
        </p:nvSpPr>
        <p:spPr>
          <a:xfrm>
            <a:off x="367384" y="769407"/>
            <a:ext cx="8405815" cy="708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t>Main Objectives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Content Placeholder 1"/>
          <p:cNvSpPr txBox="1">
            <a:spLocks noGrp="1"/>
          </p:cNvSpPr>
          <p:nvPr>
            <p:ph type="body" idx="1"/>
          </p:nvPr>
        </p:nvSpPr>
        <p:spPr>
          <a:xfrm>
            <a:off x="613684" y="1784749"/>
            <a:ext cx="7913214" cy="4430700"/>
          </a:xfrm>
          <a:prstGeom prst="rect">
            <a:avLst/>
          </a:prstGeom>
        </p:spPr>
        <p:txBody>
          <a:bodyPr>
            <a:normAutofit lnSpcReduction="10000"/>
          </a:bodyPr>
          <a:lstStyle/>
          <a:p>
            <a:pPr>
              <a:lnSpc>
                <a:spcPct val="100000"/>
              </a:lnSpc>
              <a:defRPr sz="2100"/>
            </a:pPr>
            <a:r>
              <a:rPr sz="1800" dirty="0"/>
              <a:t>Nutrition is one of the most important factors that affect physical growth and development. Children’s diet</a:t>
            </a:r>
            <a:r>
              <a:rPr lang="en-US" sz="1800" dirty="0"/>
              <a:t>s</a:t>
            </a:r>
            <a:r>
              <a:rPr sz="1800" dirty="0"/>
              <a:t> continue to change as they grow into different age groups. Nutritional needs also change</a:t>
            </a:r>
            <a:r>
              <a:rPr lang="en-US" sz="1800" dirty="0"/>
              <a:t>.</a:t>
            </a:r>
          </a:p>
          <a:p>
            <a:pPr>
              <a:lnSpc>
                <a:spcPct val="100000"/>
              </a:lnSpc>
              <a:defRPr sz="2100"/>
            </a:pPr>
            <a:r>
              <a:rPr sz="1800" dirty="0"/>
              <a:t>Food insecurity and lack of healthy nutrition can lead to metabolic and developmental deficiencies. </a:t>
            </a:r>
            <a:r>
              <a:rPr lang="en-US" sz="1800" dirty="0"/>
              <a:t>These have been associated</a:t>
            </a:r>
            <a:r>
              <a:rPr sz="1800" dirty="0"/>
              <a:t> with higher hospitalization rates and behavioral health problems.</a:t>
            </a:r>
          </a:p>
          <a:p>
            <a:pPr>
              <a:lnSpc>
                <a:spcPct val="100000"/>
              </a:lnSpc>
              <a:defRPr sz="2100"/>
            </a:pPr>
            <a:r>
              <a:rPr sz="1800" dirty="0"/>
              <a:t>In 2021, 12.5% of households with children met the USDA definition of</a:t>
            </a:r>
            <a:r>
              <a:rPr lang="en-US" sz="1800" dirty="0"/>
              <a:t> a</a:t>
            </a:r>
            <a:r>
              <a:rPr sz="1800" dirty="0"/>
              <a:t> food insecure household, one in which “access to adequate food is limited by a lack of money or other resources.”</a:t>
            </a:r>
            <a:r>
              <a:rPr sz="1800" baseline="31999" dirty="0"/>
              <a:t>2</a:t>
            </a:r>
            <a:endParaRPr lang="en-US" sz="1800" baseline="31999" dirty="0"/>
          </a:p>
          <a:p>
            <a:pPr>
              <a:lnSpc>
                <a:spcPct val="100000"/>
              </a:lnSpc>
              <a:defRPr sz="2100"/>
            </a:pPr>
            <a:r>
              <a:rPr lang="en-US" sz="1800" dirty="0"/>
              <a:t>In the policy statement, </a:t>
            </a:r>
            <a:r>
              <a:rPr lang="en-US" sz="1800" i="1" u="sng" dirty="0"/>
              <a:t>Promoting Food Security for All Children</a:t>
            </a:r>
            <a:r>
              <a:rPr lang="en-US" sz="1800" dirty="0"/>
              <a:t>, the AAP recommendations are to </a:t>
            </a:r>
            <a:r>
              <a:rPr lang="en-US" sz="1800" b="1" dirty="0"/>
              <a:t>screen and identify</a:t>
            </a:r>
            <a:r>
              <a:rPr lang="en-US" sz="1800" dirty="0"/>
              <a:t> children at risk for food insecurity; </a:t>
            </a:r>
            <a:r>
              <a:rPr lang="en-US" sz="1800" b="1" dirty="0"/>
              <a:t>connect</a:t>
            </a:r>
            <a:r>
              <a:rPr lang="en-US" sz="1800" dirty="0"/>
              <a:t> families to needed community resources; and</a:t>
            </a:r>
            <a:r>
              <a:rPr lang="en-US" sz="1800" b="1" dirty="0"/>
              <a:t> advocate </a:t>
            </a:r>
            <a:r>
              <a:rPr lang="en-US" sz="1800" dirty="0"/>
              <a:t>with other key partners for federal, state, and local policies that support access to adequate and healthy food so that all children and their families can be nourished, active, and healthy.</a:t>
            </a:r>
            <a:r>
              <a:rPr lang="en-US" sz="1800" baseline="31999" dirty="0"/>
              <a:t>3</a:t>
            </a:r>
          </a:p>
          <a:p>
            <a:pPr>
              <a:lnSpc>
                <a:spcPct val="100000"/>
              </a:lnSpc>
              <a:defRPr sz="2100"/>
            </a:pPr>
            <a:endParaRPr sz="1800" baseline="31999" dirty="0"/>
          </a:p>
        </p:txBody>
      </p:sp>
      <p:sp>
        <p:nvSpPr>
          <p:cNvPr id="625" name="Title 1"/>
          <p:cNvSpPr txBox="1"/>
          <p:nvPr/>
        </p:nvSpPr>
        <p:spPr>
          <a:xfrm>
            <a:off x="367384" y="769407"/>
            <a:ext cx="8405815" cy="708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t>Scope of Pediatrics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Content Placeholder 1"/>
          <p:cNvSpPr txBox="1">
            <a:spLocks noGrp="1"/>
          </p:cNvSpPr>
          <p:nvPr>
            <p:ph type="body" idx="1"/>
          </p:nvPr>
        </p:nvSpPr>
        <p:spPr>
          <a:xfrm>
            <a:off x="613684" y="1784749"/>
            <a:ext cx="7913214" cy="4131596"/>
          </a:xfrm>
          <a:prstGeom prst="rect">
            <a:avLst/>
          </a:prstGeom>
        </p:spPr>
        <p:txBody>
          <a:bodyPr>
            <a:normAutofit/>
          </a:bodyPr>
          <a:lstStyle/>
          <a:p>
            <a:pPr>
              <a:defRPr sz="2100"/>
            </a:pPr>
            <a:r>
              <a:rPr sz="1800" dirty="0"/>
              <a:t>Food insecurity among Black or Hispanic/Latino individuals is higher than white individuals in 99% of counties in the 2022 Map the Meal Gap report.</a:t>
            </a:r>
            <a:r>
              <a:rPr sz="1800" baseline="31999" dirty="0"/>
              <a:t>4</a:t>
            </a:r>
          </a:p>
          <a:p>
            <a:pPr>
              <a:defRPr sz="2100"/>
            </a:pPr>
            <a:r>
              <a:rPr sz="1800" dirty="0"/>
              <a:t>Children in immigrant</a:t>
            </a:r>
            <a:r>
              <a:rPr sz="1800" baseline="31999" dirty="0"/>
              <a:t>5</a:t>
            </a:r>
            <a:r>
              <a:rPr sz="1800" dirty="0"/>
              <a:t>, Native American, and Alaska Native households experience higher levels of food insecurity</a:t>
            </a:r>
            <a:r>
              <a:rPr sz="1800" baseline="31999" dirty="0"/>
              <a:t>6 </a:t>
            </a:r>
            <a:r>
              <a:rPr sz="1800" dirty="0"/>
              <a:t>as do households with a member who has a disability.</a:t>
            </a:r>
            <a:r>
              <a:rPr sz="1800" baseline="31999" dirty="0"/>
              <a:t>7</a:t>
            </a:r>
          </a:p>
          <a:p>
            <a:pPr>
              <a:defRPr sz="2100"/>
            </a:pPr>
            <a:r>
              <a:rPr sz="1800" dirty="0"/>
              <a:t>In a study, </a:t>
            </a:r>
            <a:r>
              <a:rPr sz="1800" i="1" u="sng" dirty="0"/>
              <a:t>Adverse Childhood Experiences and Household Food Insecurity: Findings from the 2016 National Survey of Children’s Health</a:t>
            </a:r>
            <a:r>
              <a:rPr sz="1800" i="1" dirty="0"/>
              <a:t>,</a:t>
            </a:r>
            <a:r>
              <a:rPr sz="1800" dirty="0"/>
              <a:t> US families reporting Adverse Childhood Experiences (ACEs) such as domestic violence, neighborhood violence, and family substance abuse, were more likely to also experience household food insecurity.</a:t>
            </a:r>
            <a:r>
              <a:rPr sz="1800" baseline="31999" dirty="0"/>
              <a:t>8</a:t>
            </a:r>
          </a:p>
        </p:txBody>
      </p:sp>
      <p:sp>
        <p:nvSpPr>
          <p:cNvPr id="635" name="Title 1"/>
          <p:cNvSpPr txBox="1"/>
          <p:nvPr/>
        </p:nvSpPr>
        <p:spPr>
          <a:xfrm>
            <a:off x="367384" y="769407"/>
            <a:ext cx="8405815" cy="708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t>Disparities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Content Placeholder 1"/>
          <p:cNvSpPr txBox="1">
            <a:spLocks noGrp="1"/>
          </p:cNvSpPr>
          <p:nvPr>
            <p:ph type="body" idx="1"/>
          </p:nvPr>
        </p:nvSpPr>
        <p:spPr>
          <a:xfrm>
            <a:off x="613684" y="1784749"/>
            <a:ext cx="7913214" cy="4131596"/>
          </a:xfrm>
          <a:prstGeom prst="rect">
            <a:avLst/>
          </a:prstGeom>
        </p:spPr>
        <p:txBody>
          <a:bodyPr>
            <a:normAutofit/>
          </a:bodyPr>
          <a:lstStyle/>
          <a:p>
            <a:pPr>
              <a:lnSpc>
                <a:spcPct val="100000"/>
              </a:lnSpc>
              <a:defRPr sz="2100"/>
            </a:pPr>
            <a:r>
              <a:rPr sz="1800" dirty="0"/>
              <a:t>Pediatric health care professionals should keep in mind cultural traditions related to food when providing education to families</a:t>
            </a:r>
            <a:r>
              <a:rPr lang="en-US" sz="1800" dirty="0"/>
              <a:t>.</a:t>
            </a:r>
            <a:endParaRPr sz="1800" dirty="0"/>
          </a:p>
          <a:p>
            <a:pPr>
              <a:lnSpc>
                <a:spcPct val="100000"/>
              </a:lnSpc>
              <a:defRPr sz="2100"/>
            </a:pPr>
            <a:r>
              <a:rPr sz="1800" dirty="0"/>
              <a:t>Pediatric health care professionals should keep an open mind about different limitations that families have on food due to their culture. </a:t>
            </a:r>
          </a:p>
          <a:p>
            <a:pPr>
              <a:lnSpc>
                <a:spcPct val="100000"/>
              </a:lnSpc>
              <a:defRPr sz="2100"/>
            </a:pPr>
            <a:r>
              <a:rPr sz="1800" dirty="0"/>
              <a:t>Pediatric health care professionals should consider that families are stating what they think the health care professional wants to hear. Therefore, should ask more open ended, nonjudgmental questions.</a:t>
            </a:r>
            <a:endParaRPr lang="en-US" sz="1800" dirty="0"/>
          </a:p>
          <a:p>
            <a:pPr>
              <a:lnSpc>
                <a:spcPct val="100000"/>
              </a:lnSpc>
              <a:defRPr sz="2100"/>
            </a:pPr>
            <a:r>
              <a:rPr lang="en-US" sz="1800" dirty="0"/>
              <a:t>Pediatric health care professionals should engage in reflection aimed at increasing self-awareness, acknowledging privilege, and fighting bias and discrimination</a:t>
            </a:r>
          </a:p>
          <a:p>
            <a:pPr>
              <a:lnSpc>
                <a:spcPct val="100000"/>
              </a:lnSpc>
              <a:defRPr sz="2100"/>
            </a:pPr>
            <a:r>
              <a:rPr lang="en-US" sz="1800" dirty="0"/>
              <a:t>Pediatric health care professionals should honor native languages and respect cultural norms as they relate to food insecurity</a:t>
            </a:r>
          </a:p>
          <a:p>
            <a:pPr marL="0" indent="0">
              <a:lnSpc>
                <a:spcPct val="100000"/>
              </a:lnSpc>
              <a:buNone/>
              <a:defRPr sz="2100"/>
            </a:pPr>
            <a:endParaRPr sz="1800" dirty="0"/>
          </a:p>
        </p:txBody>
      </p:sp>
      <p:sp>
        <p:nvSpPr>
          <p:cNvPr id="640" name="Title 1"/>
          <p:cNvSpPr txBox="1"/>
          <p:nvPr/>
        </p:nvSpPr>
        <p:spPr>
          <a:xfrm>
            <a:off x="367384" y="769407"/>
            <a:ext cx="8405815" cy="708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t>Equity - Practice Considerations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Rectangle 3"/>
          <p:cNvSpPr/>
          <p:nvPr/>
        </p:nvSpPr>
        <p:spPr>
          <a:xfrm>
            <a:off x="506863" y="2553756"/>
            <a:ext cx="8126856" cy="3139317"/>
          </a:xfrm>
          <a:prstGeom prst="rect">
            <a:avLst/>
          </a:prstGeom>
          <a:solidFill>
            <a:srgbClr val="BDD7E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marL="233363" lvl="8" indent="-233363">
              <a:buSzPct val="100000"/>
              <a:buFont typeface="Arial"/>
              <a:buChar char="•"/>
              <a:defRPr>
                <a:latin typeface="Arial"/>
                <a:ea typeface="Arial"/>
                <a:cs typeface="Arial"/>
                <a:sym typeface="Arial"/>
              </a:defRPr>
            </a:pPr>
            <a:r>
              <a:rPr dirty="0"/>
              <a:t>Infant was born full term with limited prenatal care. Birth weight of 2.</a:t>
            </a:r>
            <a:r>
              <a:rPr lang="en-US" dirty="0"/>
              <a:t>5</a:t>
            </a:r>
            <a:r>
              <a:rPr dirty="0"/>
              <a:t> kg (</a:t>
            </a:r>
            <a:r>
              <a:rPr lang="en-US" dirty="0"/>
              <a:t>3</a:t>
            </a:r>
            <a:r>
              <a:rPr dirty="0"/>
              <a:t>%)</a:t>
            </a:r>
          </a:p>
          <a:p>
            <a:pPr marL="233363" lvl="8" indent="-233363">
              <a:buSzPct val="100000"/>
              <a:buFont typeface="Arial"/>
              <a:buChar char="•"/>
              <a:defRPr>
                <a:latin typeface="Arial"/>
                <a:ea typeface="Arial"/>
                <a:cs typeface="Arial"/>
                <a:sym typeface="Arial"/>
              </a:defRPr>
            </a:pPr>
            <a:r>
              <a:rPr dirty="0"/>
              <a:t>Presenting at 9 months, weighs </a:t>
            </a:r>
            <a:r>
              <a:rPr lang="en-US" dirty="0"/>
              <a:t>5</a:t>
            </a:r>
            <a:r>
              <a:rPr dirty="0"/>
              <a:t>.1</a:t>
            </a:r>
            <a:r>
              <a:rPr lang="en-US" dirty="0"/>
              <a:t>8</a:t>
            </a:r>
            <a:r>
              <a:rPr dirty="0"/>
              <a:t> kg (2%), relying solely on breastmilk</a:t>
            </a:r>
          </a:p>
          <a:p>
            <a:pPr marL="233363" lvl="3" indent="-233363">
              <a:buSzPct val="100000"/>
              <a:buFont typeface="Arial"/>
              <a:buChar char="•"/>
              <a:defRPr>
                <a:latin typeface="Arial"/>
                <a:ea typeface="Arial"/>
                <a:cs typeface="Arial"/>
                <a:sym typeface="Arial"/>
              </a:defRPr>
            </a:pPr>
            <a:r>
              <a:rPr dirty="0"/>
              <a:t>No history of recent ED visits or hospitalizations</a:t>
            </a:r>
          </a:p>
          <a:p>
            <a:pPr marL="233363" lvl="3" indent="-233363">
              <a:buSzPct val="100000"/>
              <a:buFont typeface="Arial"/>
              <a:buChar char="•"/>
              <a:defRPr>
                <a:latin typeface="Arial"/>
                <a:ea typeface="Arial"/>
                <a:cs typeface="Arial"/>
                <a:sym typeface="Arial"/>
              </a:defRPr>
            </a:pPr>
            <a:r>
              <a:rPr dirty="0"/>
              <a:t>Mother reports that infant “always wants to eat”</a:t>
            </a:r>
          </a:p>
          <a:p>
            <a:pPr>
              <a:defRPr b="1">
                <a:solidFill>
                  <a:srgbClr val="FFFFFF"/>
                </a:solidFill>
                <a:latin typeface="Arial"/>
                <a:ea typeface="Arial"/>
                <a:cs typeface="Arial"/>
                <a:sym typeface="Arial"/>
              </a:defRPr>
            </a:pPr>
            <a:endParaRPr dirty="0"/>
          </a:p>
          <a:p>
            <a:pPr marL="233363" lvl="6" indent="-233363">
              <a:defRPr b="1">
                <a:latin typeface="Arial"/>
                <a:ea typeface="Arial"/>
                <a:cs typeface="Arial"/>
                <a:sym typeface="Arial"/>
              </a:defRPr>
            </a:pPr>
            <a:r>
              <a:rPr dirty="0"/>
              <a:t>Social History</a:t>
            </a:r>
            <a:endParaRPr dirty="0">
              <a:solidFill>
                <a:srgbClr val="FFFFFF"/>
              </a:solidFill>
            </a:endParaRPr>
          </a:p>
          <a:p>
            <a:pPr marL="233363" indent="-233363">
              <a:buSzPct val="100000"/>
              <a:buFont typeface="Arial"/>
              <a:buChar char="•"/>
              <a:defRPr>
                <a:latin typeface="Arial"/>
                <a:ea typeface="Arial"/>
                <a:cs typeface="Arial"/>
                <a:sym typeface="Arial"/>
              </a:defRPr>
            </a:pPr>
            <a:r>
              <a:rPr dirty="0"/>
              <a:t>Mother is 26 y</a:t>
            </a:r>
            <a:r>
              <a:rPr lang="en-US" dirty="0"/>
              <a:t>ea</a:t>
            </a:r>
            <a:r>
              <a:rPr dirty="0"/>
              <a:t>rs old, first child</a:t>
            </a:r>
            <a:endParaRPr dirty="0">
              <a:solidFill>
                <a:srgbClr val="FFFFFF"/>
              </a:solidFill>
            </a:endParaRPr>
          </a:p>
          <a:p>
            <a:pPr marL="233363" indent="-233363">
              <a:buSzPct val="100000"/>
              <a:buFont typeface="Arial"/>
              <a:buChar char="•"/>
              <a:defRPr>
                <a:latin typeface="Arial"/>
                <a:ea typeface="Arial"/>
                <a:cs typeface="Arial"/>
                <a:sym typeface="Arial"/>
              </a:defRPr>
            </a:pPr>
            <a:r>
              <a:rPr dirty="0"/>
              <a:t>Both parents work full-time</a:t>
            </a:r>
          </a:p>
          <a:p>
            <a:pPr marL="233363" indent="-233363">
              <a:buSzPct val="100000"/>
              <a:buFont typeface="Arial"/>
              <a:buChar char="•"/>
              <a:defRPr>
                <a:latin typeface="Arial"/>
                <a:ea typeface="Arial"/>
                <a:cs typeface="Arial"/>
                <a:sym typeface="Arial"/>
              </a:defRPr>
            </a:pPr>
            <a:r>
              <a:rPr dirty="0"/>
              <a:t>Mother reports that they live a studio apartment</a:t>
            </a:r>
            <a:endParaRPr lang="en-US" dirty="0"/>
          </a:p>
          <a:p>
            <a:pPr marL="233363" indent="-233363">
              <a:buSzPct val="100000"/>
              <a:buFont typeface="Arial"/>
              <a:buChar char="•"/>
              <a:defRPr>
                <a:latin typeface="Arial"/>
                <a:ea typeface="Arial"/>
                <a:cs typeface="Arial"/>
                <a:sym typeface="Arial"/>
              </a:defRPr>
            </a:pPr>
            <a:r>
              <a:rPr lang="en-US" dirty="0"/>
              <a:t>Infant stays at full-time community day care</a:t>
            </a:r>
          </a:p>
        </p:txBody>
      </p:sp>
      <p:sp>
        <p:nvSpPr>
          <p:cNvPr id="650" name="Title 1"/>
          <p:cNvSpPr txBox="1"/>
          <p:nvPr/>
        </p:nvSpPr>
        <p:spPr>
          <a:xfrm>
            <a:off x="367384" y="769407"/>
            <a:ext cx="8405815" cy="708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rPr dirty="0"/>
              <a:t>Case Study</a:t>
            </a:r>
          </a:p>
        </p:txBody>
      </p:sp>
      <p:sp>
        <p:nvSpPr>
          <p:cNvPr id="651" name="Rectangle 2"/>
          <p:cNvSpPr/>
          <p:nvPr/>
        </p:nvSpPr>
        <p:spPr>
          <a:xfrm>
            <a:off x="508572" y="1658954"/>
            <a:ext cx="8126856" cy="412912"/>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lvl="1" algn="ctr">
              <a:defRPr sz="2100" b="1">
                <a:latin typeface="Arial"/>
                <a:ea typeface="Arial"/>
                <a:cs typeface="Arial"/>
                <a:sym typeface="Arial"/>
              </a:defRPr>
            </a:pPr>
            <a:r>
              <a:t>9-month-old male infant with failure to thrive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Rectangle 2"/>
          <p:cNvSpPr/>
          <p:nvPr/>
        </p:nvSpPr>
        <p:spPr>
          <a:xfrm>
            <a:off x="506863" y="1486445"/>
            <a:ext cx="8126856" cy="412912"/>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lvl="1" algn="ctr">
              <a:defRPr sz="2100" b="1">
                <a:latin typeface="Arial"/>
                <a:ea typeface="Arial"/>
                <a:cs typeface="Arial"/>
                <a:sym typeface="Arial"/>
              </a:defRPr>
            </a:pPr>
            <a:r>
              <a:t>During the Physical Examination</a:t>
            </a:r>
          </a:p>
        </p:txBody>
      </p:sp>
      <p:sp>
        <p:nvSpPr>
          <p:cNvPr id="656" name="Rectangle 3"/>
          <p:cNvSpPr/>
          <p:nvPr/>
        </p:nvSpPr>
        <p:spPr>
          <a:xfrm>
            <a:off x="489802" y="4313614"/>
            <a:ext cx="4063430" cy="2255659"/>
          </a:xfrm>
          <a:prstGeom prst="rect">
            <a:avLst/>
          </a:prstGeom>
          <a:solidFill>
            <a:srgbClr val="BDD7EE"/>
          </a:solidFill>
          <a:ln w="38100">
            <a:solidFill>
              <a:srgbClr val="FFFFFF"/>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a:latin typeface="Arial"/>
                <a:ea typeface="Arial"/>
                <a:cs typeface="Arial"/>
                <a:sym typeface="Arial"/>
              </a:defRPr>
            </a:pPr>
            <a:r>
              <a:t>Current Feeding Regimen:</a:t>
            </a:r>
          </a:p>
          <a:p>
            <a:pPr marL="233363" indent="-233363">
              <a:buSzPct val="100000"/>
              <a:buFont typeface="Arial"/>
              <a:buChar char="•"/>
              <a:defRPr>
                <a:latin typeface="Arial"/>
                <a:ea typeface="Arial"/>
                <a:cs typeface="Arial"/>
                <a:sym typeface="Arial"/>
              </a:defRPr>
            </a:pPr>
            <a:r>
              <a:t>Breast feeds 10 minutes a time when baby is crying and when mother home</a:t>
            </a:r>
          </a:p>
          <a:p>
            <a:pPr marL="233363" indent="-233363">
              <a:buSzPct val="100000"/>
              <a:buFont typeface="Arial"/>
              <a:buChar char="•"/>
              <a:defRPr>
                <a:latin typeface="Arial"/>
                <a:ea typeface="Arial"/>
                <a:cs typeface="Arial"/>
                <a:sym typeface="Arial"/>
              </a:defRPr>
            </a:pPr>
            <a:r>
              <a:t>Mother thinks patient is getting enough</a:t>
            </a:r>
          </a:p>
          <a:p>
            <a:pPr marL="233363" indent="-233363">
              <a:buSzPct val="100000"/>
              <a:buFont typeface="Arial"/>
              <a:buChar char="•"/>
              <a:defRPr>
                <a:latin typeface="Arial"/>
                <a:ea typeface="Arial"/>
                <a:cs typeface="Arial"/>
                <a:sym typeface="Arial"/>
              </a:defRPr>
            </a:pPr>
            <a:r>
              <a:t>Tries to pump during the night to give EBM to day care</a:t>
            </a:r>
          </a:p>
        </p:txBody>
      </p:sp>
      <p:sp>
        <p:nvSpPr>
          <p:cNvPr id="657" name="Rectangle 6"/>
          <p:cNvSpPr/>
          <p:nvPr/>
        </p:nvSpPr>
        <p:spPr>
          <a:xfrm>
            <a:off x="4570291" y="2269483"/>
            <a:ext cx="4063430" cy="1455559"/>
          </a:xfrm>
          <a:prstGeom prst="rect">
            <a:avLst/>
          </a:prstGeom>
          <a:solidFill>
            <a:srgbClr val="BDD7EE"/>
          </a:solidFill>
          <a:ln w="38100">
            <a:solidFill>
              <a:srgbClr val="FFFFFF"/>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marL="233363" lvl="1" indent="-233363">
              <a:buSzPct val="100000"/>
              <a:buFont typeface="Arial"/>
              <a:buChar char="•"/>
              <a:defRPr>
                <a:latin typeface="Arial"/>
                <a:ea typeface="Arial"/>
                <a:cs typeface="Arial"/>
                <a:sym typeface="Arial"/>
              </a:defRPr>
            </a:pPr>
            <a:r>
              <a:t>Patient is small for age and appears thin</a:t>
            </a:r>
          </a:p>
          <a:p>
            <a:pPr marL="233363" lvl="1" indent="-233363">
              <a:buSzPct val="100000"/>
              <a:buFont typeface="Arial"/>
              <a:buChar char="•"/>
              <a:defRPr>
                <a:latin typeface="Arial"/>
                <a:ea typeface="Arial"/>
                <a:cs typeface="Arial"/>
                <a:sym typeface="Arial"/>
              </a:defRPr>
            </a:pPr>
            <a:r>
              <a:t>Belly is soft and non-distended</a:t>
            </a:r>
          </a:p>
          <a:p>
            <a:pPr marL="233363" lvl="1" indent="-233363">
              <a:buSzPct val="100000"/>
              <a:buFont typeface="Arial"/>
              <a:buChar char="•"/>
              <a:defRPr>
                <a:latin typeface="Arial"/>
                <a:ea typeface="Arial"/>
                <a:cs typeface="Arial"/>
                <a:sym typeface="Arial"/>
              </a:defRPr>
            </a:pPr>
            <a:r>
              <a:t>Developmentally appropriate</a:t>
            </a:r>
          </a:p>
          <a:p>
            <a:pPr marL="233363" lvl="1" indent="-233363">
              <a:buSzPct val="100000"/>
              <a:buFont typeface="Arial"/>
              <a:buChar char="•"/>
              <a:defRPr>
                <a:latin typeface="Arial"/>
                <a:ea typeface="Arial"/>
                <a:cs typeface="Arial"/>
                <a:sym typeface="Arial"/>
              </a:defRPr>
            </a:pPr>
            <a:r>
              <a:t>Normal examination</a:t>
            </a:r>
          </a:p>
        </p:txBody>
      </p:sp>
      <p:pic>
        <p:nvPicPr>
          <p:cNvPr id="658" name="Graphic 2" descr="Graphic 2"/>
          <p:cNvPicPr>
            <a:picLocks noChangeAspect="1"/>
          </p:cNvPicPr>
          <p:nvPr/>
        </p:nvPicPr>
        <p:blipFill>
          <a:blip r:embed="rId3"/>
          <a:stretch>
            <a:fillRect/>
          </a:stretch>
        </p:blipFill>
        <p:spPr>
          <a:xfrm>
            <a:off x="1372918" y="2222734"/>
            <a:ext cx="1983553" cy="1983554"/>
          </a:xfrm>
          <a:prstGeom prst="rect">
            <a:avLst/>
          </a:prstGeom>
          <a:ln w="12700">
            <a:miter lim="400000"/>
          </a:ln>
        </p:spPr>
      </p:pic>
      <p:sp>
        <p:nvSpPr>
          <p:cNvPr id="659" name="Title 1"/>
          <p:cNvSpPr txBox="1"/>
          <p:nvPr/>
        </p:nvSpPr>
        <p:spPr>
          <a:xfrm>
            <a:off x="367384" y="769407"/>
            <a:ext cx="8405815" cy="708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t>Case Study</a:t>
            </a:r>
          </a:p>
        </p:txBody>
      </p:sp>
    </p:spTree>
  </p:cSld>
  <p:clrMapOvr>
    <a:masterClrMapping/>
  </p:clrMapOvr>
  <p:transition spd="med"/>
</p:sld>
</file>

<file path=ppt/theme/theme1.xml><?xml version="1.0" encoding="utf-8"?>
<a:theme xmlns:a="http://schemas.openxmlformats.org/drawingml/2006/main" name="Bright Futures Template 2017">
  <a:themeElements>
    <a:clrScheme name="Bright Futures Template 2017">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Bright Futures Template 2017">
      <a:majorFont>
        <a:latin typeface="Helvetica"/>
        <a:ea typeface="Helvetica"/>
        <a:cs typeface="Helvetica"/>
      </a:majorFont>
      <a:minorFont>
        <a:latin typeface="Calibri"/>
        <a:ea typeface="Calibri"/>
        <a:cs typeface="Calibri"/>
      </a:minorFont>
    </a:fontScheme>
    <a:fmtScheme name="Bright Futures Template 201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right Futures Template 2017">
  <a:themeElements>
    <a:clrScheme name="Bright Futures Template 2017">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Bright Futures Template 2017">
      <a:majorFont>
        <a:latin typeface="Helvetica"/>
        <a:ea typeface="Helvetica"/>
        <a:cs typeface="Helvetica"/>
      </a:majorFont>
      <a:minorFont>
        <a:latin typeface="Calibri"/>
        <a:ea typeface="Calibri"/>
        <a:cs typeface="Calibri"/>
      </a:minorFont>
    </a:fontScheme>
    <a:fmtScheme name="Bright Futures Template 201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254</TotalTime>
  <Words>4901</Words>
  <Application>Microsoft Office PowerPoint</Application>
  <PresentationFormat>On-screen Show (4:3)</PresentationFormat>
  <Paragraphs>356</Paragraphs>
  <Slides>33</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Alegreya Sans</vt:lpstr>
      <vt:lpstr>Arial</vt:lpstr>
      <vt:lpstr>Calibri</vt:lpstr>
      <vt:lpstr>Calibri Light</vt:lpstr>
      <vt:lpstr>Georgia</vt:lpstr>
      <vt:lpstr>Helvetica</vt:lpstr>
      <vt:lpstr>Bright Futures Template 2017</vt:lpstr>
      <vt:lpstr> AAP Bright Futures National Center  Bright Futures: Guidelines for Health Supervision of Infants, Children, and Adolescents, 4th Edition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AAP Bright Futures National Center  Bright Futures: Guidelines for Health Supervision of Infants, Children, and Adolescents, 4th Edition</dc:title>
  <dc:creator>Conklin, Laura</dc:creator>
  <cp:lastModifiedBy>Conklin, Laura</cp:lastModifiedBy>
  <cp:revision>14</cp:revision>
  <dcterms:modified xsi:type="dcterms:W3CDTF">2023-04-26T20:37:49Z</dcterms:modified>
</cp:coreProperties>
</file>